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200"/>
    <a:srgbClr val="CCFF99"/>
    <a:srgbClr val="660066"/>
    <a:srgbClr val="762700"/>
    <a:srgbClr val="663300"/>
    <a:srgbClr val="FFFFEB"/>
    <a:srgbClr val="FFFFE1"/>
    <a:srgbClr val="FFE1E1"/>
    <a:srgbClr val="F1E3FF"/>
    <a:srgbClr val="FFF0D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8" autoAdjust="0"/>
    <p:restoredTop sz="94660"/>
  </p:normalViewPr>
  <p:slideViewPr>
    <p:cSldViewPr snapToGrid="0">
      <p:cViewPr>
        <p:scale>
          <a:sx n="70" d="100"/>
          <a:sy n="70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3B70F-BE08-4594-A132-75056EE667CA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8C97A-9118-486A-B08C-2D29827153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8F055-BF47-411E-887D-EAB6A15234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662E7-F4DB-4907-9EE1-944A5CADA2E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32519-3A3C-4D0C-9BF3-303860F2695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4F5DB-80A3-4B83-B490-D8F9D1BD42D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DF6DD-5507-455B-B248-AE387E04552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7ABD8-6747-40D8-B560-9867CDE6BB0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56F8C-B41A-4DF9-B1CF-B8A88E73509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E106C-F53E-4162-8617-A829E781840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DA094-17A3-4B54-A58D-7711BAE841C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EE0F5-F8EF-4710-9E2E-E31EFFC4F46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9488E-1CA0-4233-B337-861624905D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4FBB26-9303-4415-B965-718FC16A9B8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60"/>
          <p:cNvSpPr>
            <a:spLocks noChangeArrowheads="1"/>
          </p:cNvSpPr>
          <p:nvPr/>
        </p:nvSpPr>
        <p:spPr bwMode="auto">
          <a:xfrm>
            <a:off x="419100" y="188913"/>
            <a:ext cx="8547100" cy="6478587"/>
          </a:xfrm>
          <a:prstGeom prst="rect">
            <a:avLst/>
          </a:prstGeom>
          <a:solidFill>
            <a:srgbClr val="FFFFD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>
            <a:off x="6159500" y="1979613"/>
            <a:ext cx="0" cy="13970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>
            <a:off x="842963" y="1844675"/>
            <a:ext cx="12700" cy="382270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112838" y="2565400"/>
            <a:ext cx="1954212" cy="2968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Insuffisance rénale</a:t>
            </a:r>
          </a:p>
        </p:txBody>
      </p:sp>
      <p:sp>
        <p:nvSpPr>
          <p:cNvPr id="2070" name="Oval 22"/>
          <p:cNvSpPr>
            <a:spLocks noChangeArrowheads="1"/>
          </p:cNvSpPr>
          <p:nvPr/>
        </p:nvSpPr>
        <p:spPr bwMode="auto">
          <a:xfrm>
            <a:off x="3019425" y="2506663"/>
            <a:ext cx="1789113" cy="609600"/>
          </a:xfrm>
          <a:prstGeom prst="ellipse">
            <a:avLst/>
          </a:prstGeom>
          <a:gradFill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081338" y="2462213"/>
            <a:ext cx="16922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Créatinine, clairance créatinine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112838" y="3441700"/>
            <a:ext cx="3603625" cy="1323439"/>
          </a:xfrm>
          <a:prstGeom prst="rect">
            <a:avLst/>
          </a:prstGeom>
          <a:solidFill>
            <a:srgbClr val="E4F3F4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rIns="36000">
            <a:spAutoFit/>
          </a:bodyPr>
          <a:lstStyle/>
          <a:p>
            <a:pPr>
              <a:buFontTx/>
              <a:buChar char="-"/>
            </a:pP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Diabétique de type 2 traité par </a:t>
            </a:r>
            <a:r>
              <a:rPr lang="fr-FR" sz="1600" dirty="0" err="1">
                <a:latin typeface="Times New Roman" pitchFamily="18" charset="0"/>
                <a:cs typeface="Times New Roman" pitchFamily="18" charset="0"/>
              </a:rPr>
              <a:t>metformine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Hypoxie cellulaire : état de choc 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(septique, hémorragique anaphylactique …)</a:t>
            </a: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, arrêt cardio-respiratoire …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112838" y="5048250"/>
            <a:ext cx="2978150" cy="336550"/>
          </a:xfrm>
          <a:prstGeom prst="rect">
            <a:avLst/>
          </a:prstGeom>
          <a:solidFill>
            <a:srgbClr val="E4F3F4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Diabétique (principalement type 1)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112838" y="5815013"/>
            <a:ext cx="2684462" cy="760475"/>
          </a:xfrm>
          <a:prstGeom prst="rect">
            <a:avLst/>
          </a:prstGeom>
          <a:solidFill>
            <a:srgbClr val="E4F3F4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10800" rIns="36000" bIns="10800">
            <a:spAutoFit/>
          </a:bodyPr>
          <a:lstStyle/>
          <a:p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Intoxication aux salicylés</a:t>
            </a:r>
          </a:p>
          <a:p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Intoxication au méthanol</a:t>
            </a:r>
          </a:p>
          <a:p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Intoxication à l’éthylène glycol</a:t>
            </a:r>
          </a:p>
        </p:txBody>
      </p:sp>
      <p:sp>
        <p:nvSpPr>
          <p:cNvPr id="2068" name="Oval 20"/>
          <p:cNvSpPr>
            <a:spLocks noChangeArrowheads="1"/>
          </p:cNvSpPr>
          <p:nvPr/>
        </p:nvSpPr>
        <p:spPr bwMode="auto">
          <a:xfrm>
            <a:off x="4044950" y="4810125"/>
            <a:ext cx="1095375" cy="844550"/>
          </a:xfrm>
          <a:prstGeom prst="ellipse">
            <a:avLst/>
          </a:prstGeom>
          <a:gradFill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106863" y="4841875"/>
            <a:ext cx="99853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Glycémie, glycosurie, cétonurie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6434138" y="2601913"/>
            <a:ext cx="1592262" cy="2968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Diarrhée aigüe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6434138" y="3481388"/>
            <a:ext cx="2468562" cy="825500"/>
          </a:xfrm>
          <a:prstGeom prst="rect">
            <a:avLst/>
          </a:prstGeom>
          <a:solidFill>
            <a:srgbClr val="E4F3F4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rIns="36000">
            <a:spAutoFit/>
          </a:bodyPr>
          <a:lstStyle/>
          <a:p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Acidose distale de type I</a:t>
            </a:r>
          </a:p>
          <a:p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Acidose proximale de type II</a:t>
            </a:r>
          </a:p>
          <a:p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Acidose de type IV</a:t>
            </a:r>
          </a:p>
        </p:txBody>
      </p:sp>
      <p:sp>
        <p:nvSpPr>
          <p:cNvPr id="2074" name="Oval 26"/>
          <p:cNvSpPr>
            <a:spLocks noChangeArrowheads="1"/>
          </p:cNvSpPr>
          <p:nvPr/>
        </p:nvSpPr>
        <p:spPr bwMode="auto">
          <a:xfrm>
            <a:off x="4329113" y="3454400"/>
            <a:ext cx="887412" cy="581025"/>
          </a:xfrm>
          <a:prstGeom prst="ellipse">
            <a:avLst/>
          </a:prstGeom>
          <a:gradFill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4379913" y="3473450"/>
            <a:ext cx="80803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. lactique</a:t>
            </a:r>
          </a:p>
        </p:txBody>
      </p:sp>
      <p:sp>
        <p:nvSpPr>
          <p:cNvPr id="2076" name="Line 28"/>
          <p:cNvSpPr>
            <a:spLocks noChangeShapeType="1"/>
          </p:cNvSpPr>
          <p:nvPr/>
        </p:nvSpPr>
        <p:spPr bwMode="auto">
          <a:xfrm>
            <a:off x="855663" y="2706688"/>
            <a:ext cx="263525" cy="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7" name="Line 29"/>
          <p:cNvSpPr>
            <a:spLocks noChangeShapeType="1"/>
          </p:cNvSpPr>
          <p:nvPr/>
        </p:nvSpPr>
        <p:spPr bwMode="auto">
          <a:xfrm>
            <a:off x="855663" y="3322638"/>
            <a:ext cx="263525" cy="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>
            <a:off x="855663" y="4938713"/>
            <a:ext cx="263525" cy="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79" name="Line 31"/>
          <p:cNvSpPr>
            <a:spLocks noChangeShapeType="1"/>
          </p:cNvSpPr>
          <p:nvPr/>
        </p:nvSpPr>
        <p:spPr bwMode="auto">
          <a:xfrm>
            <a:off x="855663" y="5654675"/>
            <a:ext cx="263525" cy="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>
            <a:off x="6173788" y="2743200"/>
            <a:ext cx="263525" cy="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6173788" y="3359150"/>
            <a:ext cx="263525" cy="0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90" name="Line 42"/>
          <p:cNvSpPr>
            <a:spLocks noChangeShapeType="1"/>
          </p:cNvSpPr>
          <p:nvPr/>
        </p:nvSpPr>
        <p:spPr bwMode="auto">
          <a:xfrm rot="5400000">
            <a:off x="3787775" y="857251"/>
            <a:ext cx="333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14338" y="165100"/>
            <a:ext cx="8547100" cy="5889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Acidose métabolique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112838" y="3184525"/>
            <a:ext cx="1693862" cy="2968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Acidose lactique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112838" y="4787900"/>
            <a:ext cx="1376362" cy="2968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Acido-cétose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112838" y="5529263"/>
            <a:ext cx="2981325" cy="2968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Acidose par un acide exogène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6434138" y="3233738"/>
            <a:ext cx="1939925" cy="2968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Acidoses tubulaires</a:t>
            </a:r>
          </a:p>
        </p:txBody>
      </p:sp>
      <p:sp>
        <p:nvSpPr>
          <p:cNvPr id="2096" name="Oval 48"/>
          <p:cNvSpPr>
            <a:spLocks noChangeArrowheads="1"/>
          </p:cNvSpPr>
          <p:nvPr/>
        </p:nvSpPr>
        <p:spPr bwMode="auto">
          <a:xfrm>
            <a:off x="1608138" y="1739900"/>
            <a:ext cx="811212" cy="590550"/>
          </a:xfrm>
          <a:prstGeom prst="ellipse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1565275" y="1720850"/>
            <a:ext cx="8826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latin typeface="Times New Roman" pitchFamily="18" charset="0"/>
              </a:rPr>
              <a:t>chlore normal</a:t>
            </a:r>
          </a:p>
        </p:txBody>
      </p:sp>
      <p:sp>
        <p:nvSpPr>
          <p:cNvPr id="2097" name="Oval 49"/>
          <p:cNvSpPr>
            <a:spLocks noChangeArrowheads="1"/>
          </p:cNvSpPr>
          <p:nvPr/>
        </p:nvSpPr>
        <p:spPr bwMode="auto">
          <a:xfrm>
            <a:off x="6897688" y="1728788"/>
            <a:ext cx="954087" cy="611187"/>
          </a:xfrm>
          <a:prstGeom prst="ellipse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6858000" y="1700213"/>
            <a:ext cx="10302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chlore augmenté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6080125" y="1700213"/>
            <a:ext cx="914400" cy="366712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Normal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628650" y="1701800"/>
            <a:ext cx="1039813" cy="366713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Augmenté</a:t>
            </a:r>
          </a:p>
        </p:txBody>
      </p:sp>
      <p:sp>
        <p:nvSpPr>
          <p:cNvPr id="2092" name="Line 44"/>
          <p:cNvSpPr>
            <a:spLocks noChangeShapeType="1"/>
          </p:cNvSpPr>
          <p:nvPr/>
        </p:nvSpPr>
        <p:spPr bwMode="auto">
          <a:xfrm rot="16200000" flipH="1">
            <a:off x="5449888" y="700088"/>
            <a:ext cx="287337" cy="1690687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 rot="5400000">
            <a:off x="2039938" y="617538"/>
            <a:ext cx="290512" cy="1871662"/>
          </a:xfrm>
          <a:prstGeom prst="line">
            <a:avLst/>
          </a:prstGeom>
          <a:noFill/>
          <a:ln w="31750">
            <a:solidFill>
              <a:srgbClr val="5F5F5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005138" y="1050925"/>
            <a:ext cx="1898650" cy="396875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Trou anionique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88</Words>
  <Application>Microsoft PowerPoint</Application>
  <PresentationFormat>Affichage à l'écran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71</cp:revision>
  <dcterms:created xsi:type="dcterms:W3CDTF">2007-10-25T06:59:58Z</dcterms:created>
  <dcterms:modified xsi:type="dcterms:W3CDTF">2008-07-22T08:45:21Z</dcterms:modified>
</cp:coreProperties>
</file>