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08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A111474-47C7-4404-8B6F-2CAB075506FD}" type="datetimeFigureOut">
              <a:rPr lang="fr-FR" smtClean="0"/>
              <a:t>23/07/2008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7E9F062-5B15-4750-BBF1-EA805632D4DD}" type="slidenum">
              <a:rPr lang="fr-FR" smtClean="0"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7EBB-C545-4658-87F5-B5B98370CD4A}" type="datetimeFigureOut">
              <a:rPr lang="fr-FR" smtClean="0"/>
              <a:t>23/07/2008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015B6-EFCE-4E70-885B-FC67A7F4E5D5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7EBB-C545-4658-87F5-B5B98370CD4A}" type="datetimeFigureOut">
              <a:rPr lang="fr-FR" smtClean="0"/>
              <a:t>23/07/2008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015B6-EFCE-4E70-885B-FC67A7F4E5D5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7EBB-C545-4658-87F5-B5B98370CD4A}" type="datetimeFigureOut">
              <a:rPr lang="fr-FR" smtClean="0"/>
              <a:t>23/07/2008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015B6-EFCE-4E70-885B-FC67A7F4E5D5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7EBB-C545-4658-87F5-B5B98370CD4A}" type="datetimeFigureOut">
              <a:rPr lang="fr-FR" smtClean="0"/>
              <a:t>23/07/2008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015B6-EFCE-4E70-885B-FC67A7F4E5D5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7EBB-C545-4658-87F5-B5B98370CD4A}" type="datetimeFigureOut">
              <a:rPr lang="fr-FR" smtClean="0"/>
              <a:t>23/07/2008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015B6-EFCE-4E70-885B-FC67A7F4E5D5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7EBB-C545-4658-87F5-B5B98370CD4A}" type="datetimeFigureOut">
              <a:rPr lang="fr-FR" smtClean="0"/>
              <a:t>23/07/2008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015B6-EFCE-4E70-885B-FC67A7F4E5D5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7EBB-C545-4658-87F5-B5B98370CD4A}" type="datetimeFigureOut">
              <a:rPr lang="fr-FR" smtClean="0"/>
              <a:t>23/07/2008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015B6-EFCE-4E70-885B-FC67A7F4E5D5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7EBB-C545-4658-87F5-B5B98370CD4A}" type="datetimeFigureOut">
              <a:rPr lang="fr-FR" smtClean="0"/>
              <a:t>23/07/2008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015B6-EFCE-4E70-885B-FC67A7F4E5D5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7EBB-C545-4658-87F5-B5B98370CD4A}" type="datetimeFigureOut">
              <a:rPr lang="fr-FR" smtClean="0"/>
              <a:t>23/07/2008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015B6-EFCE-4E70-885B-FC67A7F4E5D5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7EBB-C545-4658-87F5-B5B98370CD4A}" type="datetimeFigureOut">
              <a:rPr lang="fr-FR" smtClean="0"/>
              <a:t>23/07/2008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015B6-EFCE-4E70-885B-FC67A7F4E5D5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7EBB-C545-4658-87F5-B5B98370CD4A}" type="datetimeFigureOut">
              <a:rPr lang="fr-FR" smtClean="0"/>
              <a:t>23/07/2008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015B6-EFCE-4E70-885B-FC67A7F4E5D5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9A7EBB-C545-4658-87F5-B5B98370CD4A}" type="datetimeFigureOut">
              <a:rPr lang="fr-FR" smtClean="0"/>
              <a:t>23/07/2008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6015B6-EFCE-4E70-885B-FC67A7F4E5D5}" type="slidenum">
              <a:rPr lang="fr-FR" smtClean="0"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Text Box 155"/>
          <p:cNvSpPr txBox="1">
            <a:spLocks noChangeArrowheads="1"/>
          </p:cNvSpPr>
          <p:nvPr/>
        </p:nvSpPr>
        <p:spPr bwMode="auto">
          <a:xfrm>
            <a:off x="704850" y="4318000"/>
            <a:ext cx="811213" cy="338554"/>
          </a:xfrm>
          <a:prstGeom prst="rect">
            <a:avLst/>
          </a:prstGeom>
          <a:gradFill>
            <a:gsLst>
              <a:gs pos="0">
                <a:srgbClr val="C9FEFF"/>
              </a:gs>
              <a:gs pos="50000">
                <a:schemeClr val="bg1"/>
              </a:gs>
              <a:gs pos="100000">
                <a:srgbClr val="C9FEFF"/>
              </a:gs>
            </a:gsLst>
            <a:lin ang="0" scaled="1"/>
          </a:gradFill>
          <a:ln w="9525">
            <a:solidFill>
              <a:srgbClr val="0099FF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fr-FR" sz="1600" b="1" dirty="0">
                <a:solidFill>
                  <a:srgbClr val="0000CC"/>
                </a:solidFill>
                <a:latin typeface="Times New Roman" pitchFamily="18" charset="0"/>
              </a:rPr>
              <a:t>R-TSH</a:t>
            </a:r>
          </a:p>
        </p:txBody>
      </p:sp>
      <p:sp>
        <p:nvSpPr>
          <p:cNvPr id="46" name="AutoShape 4"/>
          <p:cNvSpPr>
            <a:spLocks noChangeArrowheads="1"/>
          </p:cNvSpPr>
          <p:nvPr/>
        </p:nvSpPr>
        <p:spPr bwMode="auto">
          <a:xfrm rot="10800000">
            <a:off x="3638550" y="406399"/>
            <a:ext cx="1066800" cy="6151563"/>
          </a:xfrm>
          <a:prstGeom prst="flowChartMagneticDisk">
            <a:avLst/>
          </a:prstGeom>
          <a:gradFill flip="none" rotWithShape="1">
            <a:gsLst>
              <a:gs pos="0">
                <a:srgbClr val="A50021"/>
              </a:gs>
              <a:gs pos="10000">
                <a:srgbClr val="FF3F3F"/>
              </a:gs>
              <a:gs pos="50000">
                <a:srgbClr val="FFE1E7"/>
              </a:gs>
              <a:gs pos="90000">
                <a:srgbClr val="FF3F3F"/>
              </a:gs>
              <a:gs pos="100000">
                <a:srgbClr val="A50021"/>
              </a:gs>
            </a:gsLst>
            <a:lin ang="10800000" scaled="1"/>
            <a:tileRect/>
          </a:gradFill>
          <a:ln w="25400">
            <a:noFill/>
            <a:round/>
            <a:headEnd/>
            <a:tailEnd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none" anchor="ctr"/>
          <a:lstStyle/>
          <a:p>
            <a:pPr>
              <a:defRPr/>
            </a:pPr>
            <a:endParaRPr lang="fr-FR"/>
          </a:p>
        </p:txBody>
      </p:sp>
      <p:sp>
        <p:nvSpPr>
          <p:cNvPr id="47" name="Oval 140"/>
          <p:cNvSpPr>
            <a:spLocks noChangeArrowheads="1"/>
          </p:cNvSpPr>
          <p:nvPr/>
        </p:nvSpPr>
        <p:spPr bwMode="auto">
          <a:xfrm>
            <a:off x="1116013" y="4508500"/>
            <a:ext cx="2160587" cy="1441450"/>
          </a:xfrm>
          <a:prstGeom prst="ellipse">
            <a:avLst/>
          </a:prstGeom>
          <a:gradFill rotWithShape="1">
            <a:gsLst>
              <a:gs pos="0">
                <a:srgbClr val="FFFF99"/>
              </a:gs>
              <a:gs pos="100000">
                <a:srgbClr val="CC9900"/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48" name="AutoShape 105"/>
          <p:cNvSpPr>
            <a:spLocks noChangeArrowheads="1"/>
          </p:cNvSpPr>
          <p:nvPr/>
        </p:nvSpPr>
        <p:spPr bwMode="auto">
          <a:xfrm rot="5400000">
            <a:off x="1487488" y="1556544"/>
            <a:ext cx="1008062" cy="43180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CC0066"/>
              </a:gs>
              <a:gs pos="100000">
                <a:srgbClr val="FF3399"/>
              </a:gs>
            </a:gsLst>
            <a:lin ang="0" scaled="1"/>
          </a:gradFill>
          <a:ln w="9525">
            <a:noFill/>
            <a:round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49" name="Oval 106"/>
          <p:cNvSpPr>
            <a:spLocks noChangeArrowheads="1"/>
          </p:cNvSpPr>
          <p:nvPr/>
        </p:nvSpPr>
        <p:spPr bwMode="auto">
          <a:xfrm>
            <a:off x="1428750" y="1917700"/>
            <a:ext cx="1079500" cy="719138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rgbClr val="FF3399"/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50" name="Oval 107"/>
          <p:cNvSpPr>
            <a:spLocks noChangeArrowheads="1"/>
          </p:cNvSpPr>
          <p:nvPr/>
        </p:nvSpPr>
        <p:spPr bwMode="auto">
          <a:xfrm>
            <a:off x="708025" y="549275"/>
            <a:ext cx="2089150" cy="936625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rgbClr val="CC0066"/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51" name="Text Box 108"/>
          <p:cNvSpPr txBox="1">
            <a:spLocks noChangeArrowheads="1"/>
          </p:cNvSpPr>
          <p:nvPr/>
        </p:nvSpPr>
        <p:spPr bwMode="auto">
          <a:xfrm>
            <a:off x="250825" y="303213"/>
            <a:ext cx="1655763" cy="366712"/>
          </a:xfrm>
          <a:prstGeom prst="rect">
            <a:avLst/>
          </a:prstGeom>
          <a:solidFill>
            <a:srgbClr val="CC0066">
              <a:alpha val="39999"/>
            </a:srgbClr>
          </a:soli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r-FR" b="1" dirty="0">
                <a:latin typeface="Times New Roman" pitchFamily="18" charset="0"/>
              </a:rPr>
              <a:t>Hypothalamus</a:t>
            </a:r>
          </a:p>
        </p:txBody>
      </p:sp>
      <p:sp>
        <p:nvSpPr>
          <p:cNvPr id="52" name="Text Box 109"/>
          <p:cNvSpPr txBox="1">
            <a:spLocks noChangeArrowheads="1"/>
          </p:cNvSpPr>
          <p:nvPr/>
        </p:nvSpPr>
        <p:spPr bwMode="auto">
          <a:xfrm>
            <a:off x="492125" y="1831975"/>
            <a:ext cx="1295400" cy="366713"/>
          </a:xfrm>
          <a:prstGeom prst="rect">
            <a:avLst/>
          </a:prstGeom>
          <a:solidFill>
            <a:srgbClr val="FF3399">
              <a:alpha val="39999"/>
            </a:srgbClr>
          </a:soli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r-FR" b="1" dirty="0">
                <a:latin typeface="Times New Roman" pitchFamily="18" charset="0"/>
              </a:rPr>
              <a:t>Hypophyse</a:t>
            </a:r>
          </a:p>
        </p:txBody>
      </p:sp>
      <p:sp>
        <p:nvSpPr>
          <p:cNvPr id="54" name="Oval 113"/>
          <p:cNvSpPr>
            <a:spLocks noChangeArrowheads="1"/>
          </p:cNvSpPr>
          <p:nvPr/>
        </p:nvSpPr>
        <p:spPr bwMode="auto">
          <a:xfrm>
            <a:off x="1631950" y="2205038"/>
            <a:ext cx="719138" cy="431800"/>
          </a:xfrm>
          <a:prstGeom prst="ellipse">
            <a:avLst/>
          </a:prstGeom>
          <a:gradFill>
            <a:gsLst>
              <a:gs pos="0">
                <a:srgbClr val="C5FFFF"/>
              </a:gs>
              <a:gs pos="100000">
                <a:srgbClr val="0099FF">
                  <a:alpha val="97647"/>
                </a:srgbClr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pPr algn="ctr"/>
            <a:r>
              <a:rPr lang="fr-FR">
                <a:solidFill>
                  <a:srgbClr val="0000CC"/>
                </a:solidFill>
              </a:rPr>
              <a:t>TSH</a:t>
            </a:r>
          </a:p>
        </p:txBody>
      </p:sp>
      <p:sp>
        <p:nvSpPr>
          <p:cNvPr id="55" name="AutoShape 115"/>
          <p:cNvSpPr>
            <a:spLocks noChangeArrowheads="1"/>
          </p:cNvSpPr>
          <p:nvPr/>
        </p:nvSpPr>
        <p:spPr bwMode="auto">
          <a:xfrm>
            <a:off x="1847057" y="1268413"/>
            <a:ext cx="288925" cy="936625"/>
          </a:xfrm>
          <a:prstGeom prst="downArrow">
            <a:avLst>
              <a:gd name="adj1" fmla="val 50000"/>
              <a:gd name="adj2" fmla="val 81044"/>
            </a:avLst>
          </a:prstGeom>
          <a:gradFill rotWithShape="1">
            <a:gsLst>
              <a:gs pos="0">
                <a:srgbClr val="3366FF"/>
              </a:gs>
              <a:gs pos="100000">
                <a:srgbClr val="66FFFF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56" name="Freeform 118"/>
          <p:cNvSpPr>
            <a:spLocks/>
          </p:cNvSpPr>
          <p:nvPr/>
        </p:nvSpPr>
        <p:spPr bwMode="auto">
          <a:xfrm rot="805670">
            <a:off x="1841500" y="1270000"/>
            <a:ext cx="1247775" cy="3671888"/>
          </a:xfrm>
          <a:custGeom>
            <a:avLst/>
            <a:gdLst/>
            <a:ahLst/>
            <a:cxnLst>
              <a:cxn ang="0">
                <a:pos x="227" y="408"/>
              </a:cxn>
              <a:cxn ang="0">
                <a:pos x="227" y="182"/>
              </a:cxn>
              <a:cxn ang="0">
                <a:pos x="136" y="46"/>
              </a:cxn>
              <a:cxn ang="0">
                <a:pos x="0" y="0"/>
              </a:cxn>
            </a:cxnLst>
            <a:rect l="0" t="0" r="r" b="b"/>
            <a:pathLst>
              <a:path w="242" h="408">
                <a:moveTo>
                  <a:pt x="227" y="408"/>
                </a:moveTo>
                <a:cubicBezTo>
                  <a:pt x="234" y="325"/>
                  <a:pt x="242" y="242"/>
                  <a:pt x="227" y="182"/>
                </a:cubicBezTo>
                <a:cubicBezTo>
                  <a:pt x="212" y="122"/>
                  <a:pt x="174" y="76"/>
                  <a:pt x="136" y="46"/>
                </a:cubicBezTo>
                <a:cubicBezTo>
                  <a:pt x="98" y="16"/>
                  <a:pt x="49" y="8"/>
                  <a:pt x="0" y="0"/>
                </a:cubicBezTo>
              </a:path>
            </a:pathLst>
          </a:custGeom>
          <a:noFill/>
          <a:ln w="41275">
            <a:solidFill>
              <a:srgbClr val="FF0000"/>
            </a:solidFill>
            <a:round/>
            <a:headEnd/>
            <a:tailEnd type="triangl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57" name="Oval 110"/>
          <p:cNvSpPr>
            <a:spLocks noChangeArrowheads="1"/>
          </p:cNvSpPr>
          <p:nvPr/>
        </p:nvSpPr>
        <p:spPr bwMode="auto">
          <a:xfrm>
            <a:off x="1667669" y="917575"/>
            <a:ext cx="647700" cy="360363"/>
          </a:xfrm>
          <a:prstGeom prst="ellipse">
            <a:avLst/>
          </a:prstGeom>
          <a:gradFill>
            <a:gsLst>
              <a:gs pos="0">
                <a:srgbClr val="C5FFFF"/>
              </a:gs>
              <a:gs pos="100000">
                <a:srgbClr val="0099FF">
                  <a:alpha val="97647"/>
                </a:srgbClr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pPr algn="ctr"/>
            <a:r>
              <a:rPr lang="fr-FR">
                <a:solidFill>
                  <a:srgbClr val="0000CC"/>
                </a:solidFill>
              </a:rPr>
              <a:t>TRH</a:t>
            </a:r>
          </a:p>
        </p:txBody>
      </p:sp>
      <p:sp>
        <p:nvSpPr>
          <p:cNvPr id="58" name="Text Box 135"/>
          <p:cNvSpPr txBox="1">
            <a:spLocks noChangeArrowheads="1"/>
          </p:cNvSpPr>
          <p:nvPr/>
        </p:nvSpPr>
        <p:spPr bwMode="auto">
          <a:xfrm>
            <a:off x="1549400" y="5876925"/>
            <a:ext cx="1323975" cy="336550"/>
          </a:xfrm>
          <a:prstGeom prst="rect">
            <a:avLst/>
          </a:prstGeom>
          <a:gradFill rotWithShape="1">
            <a:gsLst>
              <a:gs pos="0">
                <a:srgbClr val="FFFF99"/>
              </a:gs>
              <a:gs pos="100000">
                <a:srgbClr val="CC9900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sz="1600" b="1" dirty="0">
                <a:latin typeface="Times New Roman" pitchFamily="18" charset="0"/>
              </a:rPr>
              <a:t>THYROIDE</a:t>
            </a:r>
          </a:p>
        </p:txBody>
      </p:sp>
      <p:sp>
        <p:nvSpPr>
          <p:cNvPr id="60" name="Line 147"/>
          <p:cNvSpPr>
            <a:spLocks noChangeShapeType="1"/>
          </p:cNvSpPr>
          <p:nvPr/>
        </p:nvSpPr>
        <p:spPr bwMode="auto">
          <a:xfrm flipV="1">
            <a:off x="4186238" y="3708150"/>
            <a:ext cx="1587" cy="540000"/>
          </a:xfrm>
          <a:prstGeom prst="line">
            <a:avLst/>
          </a:prstGeom>
          <a:noFill/>
          <a:ln w="44450">
            <a:solidFill>
              <a:srgbClr val="0099FF"/>
            </a:solidFill>
            <a:round/>
            <a:headEnd/>
            <a:tailEnd type="triangle" w="med" len="med"/>
          </a:ln>
          <a:effectLst>
            <a:outerShdw blurRad="50800" dist="38100" dir="2700000" algn="tl" rotWithShape="0">
              <a:prstClr val="black">
                <a:alpha val="31000"/>
              </a:prst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62" name="Freeform 151"/>
          <p:cNvSpPr>
            <a:spLocks/>
          </p:cNvSpPr>
          <p:nvPr/>
        </p:nvSpPr>
        <p:spPr bwMode="auto">
          <a:xfrm rot="805670">
            <a:off x="2054225" y="2559050"/>
            <a:ext cx="765175" cy="2225675"/>
          </a:xfrm>
          <a:custGeom>
            <a:avLst/>
            <a:gdLst/>
            <a:ahLst/>
            <a:cxnLst>
              <a:cxn ang="0">
                <a:pos x="227" y="408"/>
              </a:cxn>
              <a:cxn ang="0">
                <a:pos x="227" y="182"/>
              </a:cxn>
              <a:cxn ang="0">
                <a:pos x="136" y="46"/>
              </a:cxn>
              <a:cxn ang="0">
                <a:pos x="0" y="0"/>
              </a:cxn>
            </a:cxnLst>
            <a:rect l="0" t="0" r="r" b="b"/>
            <a:pathLst>
              <a:path w="242" h="408">
                <a:moveTo>
                  <a:pt x="227" y="408"/>
                </a:moveTo>
                <a:cubicBezTo>
                  <a:pt x="234" y="325"/>
                  <a:pt x="242" y="242"/>
                  <a:pt x="227" y="182"/>
                </a:cubicBezTo>
                <a:cubicBezTo>
                  <a:pt x="212" y="122"/>
                  <a:pt x="174" y="76"/>
                  <a:pt x="136" y="46"/>
                </a:cubicBezTo>
                <a:cubicBezTo>
                  <a:pt x="98" y="16"/>
                  <a:pt x="49" y="8"/>
                  <a:pt x="0" y="0"/>
                </a:cubicBezTo>
              </a:path>
            </a:pathLst>
          </a:custGeom>
          <a:noFill/>
          <a:ln w="41275">
            <a:solidFill>
              <a:srgbClr val="FF0000"/>
            </a:solidFill>
            <a:round/>
            <a:headEnd/>
            <a:tailEnd type="triangl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69" name="Line 188"/>
          <p:cNvSpPr>
            <a:spLocks noChangeShapeType="1"/>
          </p:cNvSpPr>
          <p:nvPr/>
        </p:nvSpPr>
        <p:spPr bwMode="auto">
          <a:xfrm flipV="1">
            <a:off x="2727325" y="4329113"/>
            <a:ext cx="1169988" cy="620712"/>
          </a:xfrm>
          <a:prstGeom prst="line">
            <a:avLst/>
          </a:prstGeom>
          <a:noFill/>
          <a:ln w="44450">
            <a:solidFill>
              <a:srgbClr val="0099FF"/>
            </a:solidFill>
            <a:round/>
            <a:headEnd/>
            <a:tailEnd type="triangle" w="med" len="med"/>
          </a:ln>
          <a:effectLst>
            <a:outerShdw blurRad="50800" dist="38100" dir="2700000" algn="tl" rotWithShape="0">
              <a:prstClr val="black">
                <a:alpha val="31000"/>
              </a:prst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74" name="Ellipse 73"/>
          <p:cNvSpPr/>
          <p:nvPr/>
        </p:nvSpPr>
        <p:spPr>
          <a:xfrm>
            <a:off x="2571750" y="2317750"/>
            <a:ext cx="400050" cy="400050"/>
          </a:xfrm>
          <a:prstGeom prst="ellipse">
            <a:avLst/>
          </a:prstGeom>
          <a:gradFill>
            <a:gsLst>
              <a:gs pos="0">
                <a:schemeClr val="bg1"/>
              </a:gs>
              <a:gs pos="50000">
                <a:srgbClr val="FFC5C5"/>
              </a:gs>
              <a:gs pos="100000">
                <a:srgbClr val="FF4F4F"/>
              </a:gs>
            </a:gsLst>
            <a:path path="circle">
              <a:fillToRect l="50000" t="50000" r="50000" b="50000"/>
            </a:path>
          </a:gradFill>
          <a:ln w="19050">
            <a:solidFill>
              <a:srgbClr val="33CC33"/>
            </a:solidFill>
          </a:ln>
          <a:effectLst>
            <a:outerShdw blurRad="139700" dist="63500" dir="2700000" algn="ctr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anchor="ctr"/>
          <a:lstStyle/>
          <a:p>
            <a:pPr algn="ctr">
              <a:defRPr/>
            </a:pPr>
            <a:r>
              <a:rPr lang="fr-FR" sz="2800" dirty="0" smtClean="0">
                <a:solidFill>
                  <a:srgbClr val="FF0000"/>
                </a:solidFill>
                <a:latin typeface="Arial Black" pitchFamily="34" charset="0"/>
              </a:rPr>
              <a:t>-</a:t>
            </a:r>
            <a:endParaRPr lang="fr-FR" sz="2800" dirty="0">
              <a:solidFill>
                <a:srgbClr val="FF0000"/>
              </a:solidFill>
              <a:latin typeface="Arial Black" pitchFamily="34" charset="0"/>
            </a:endParaRPr>
          </a:p>
        </p:txBody>
      </p:sp>
      <p:sp>
        <p:nvSpPr>
          <p:cNvPr id="10281" name="Freeform 41"/>
          <p:cNvSpPr>
            <a:spLocks/>
          </p:cNvSpPr>
          <p:nvPr/>
        </p:nvSpPr>
        <p:spPr bwMode="auto">
          <a:xfrm rot="805670">
            <a:off x="2038350" y="2533650"/>
            <a:ext cx="765175" cy="2225675"/>
          </a:xfrm>
          <a:custGeom>
            <a:avLst/>
            <a:gdLst/>
            <a:ahLst/>
            <a:cxnLst>
              <a:cxn ang="0">
                <a:pos x="227" y="408"/>
              </a:cxn>
              <a:cxn ang="0">
                <a:pos x="227" y="182"/>
              </a:cxn>
              <a:cxn ang="0">
                <a:pos x="136" y="46"/>
              </a:cxn>
              <a:cxn ang="0">
                <a:pos x="0" y="0"/>
              </a:cxn>
            </a:cxnLst>
            <a:rect l="0" t="0" r="r" b="b"/>
            <a:pathLst>
              <a:path w="242" h="408">
                <a:moveTo>
                  <a:pt x="227" y="408"/>
                </a:moveTo>
                <a:cubicBezTo>
                  <a:pt x="234" y="325"/>
                  <a:pt x="242" y="242"/>
                  <a:pt x="227" y="182"/>
                </a:cubicBezTo>
                <a:cubicBezTo>
                  <a:pt x="212" y="122"/>
                  <a:pt x="174" y="76"/>
                  <a:pt x="136" y="46"/>
                </a:cubicBezTo>
                <a:cubicBezTo>
                  <a:pt x="98" y="16"/>
                  <a:pt x="49" y="8"/>
                  <a:pt x="0" y="0"/>
                </a:cubicBezTo>
              </a:path>
            </a:pathLst>
          </a:custGeom>
          <a:noFill/>
          <a:ln w="76200">
            <a:solidFill>
              <a:srgbClr val="00FF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10251" name="Freeform 11"/>
          <p:cNvSpPr>
            <a:spLocks/>
          </p:cNvSpPr>
          <p:nvPr/>
        </p:nvSpPr>
        <p:spPr bwMode="auto">
          <a:xfrm rot="805670">
            <a:off x="1841500" y="1270000"/>
            <a:ext cx="1247775" cy="3671888"/>
          </a:xfrm>
          <a:custGeom>
            <a:avLst/>
            <a:gdLst/>
            <a:ahLst/>
            <a:cxnLst>
              <a:cxn ang="0">
                <a:pos x="227" y="408"/>
              </a:cxn>
              <a:cxn ang="0">
                <a:pos x="227" y="182"/>
              </a:cxn>
              <a:cxn ang="0">
                <a:pos x="136" y="46"/>
              </a:cxn>
              <a:cxn ang="0">
                <a:pos x="0" y="0"/>
              </a:cxn>
            </a:cxnLst>
            <a:rect l="0" t="0" r="r" b="b"/>
            <a:pathLst>
              <a:path w="242" h="408">
                <a:moveTo>
                  <a:pt x="227" y="408"/>
                </a:moveTo>
                <a:cubicBezTo>
                  <a:pt x="234" y="325"/>
                  <a:pt x="242" y="242"/>
                  <a:pt x="227" y="182"/>
                </a:cubicBezTo>
                <a:cubicBezTo>
                  <a:pt x="212" y="122"/>
                  <a:pt x="174" y="76"/>
                  <a:pt x="136" y="46"/>
                </a:cubicBezTo>
                <a:cubicBezTo>
                  <a:pt x="98" y="16"/>
                  <a:pt x="49" y="8"/>
                  <a:pt x="0" y="0"/>
                </a:cubicBezTo>
              </a:path>
            </a:pathLst>
          </a:custGeom>
          <a:noFill/>
          <a:ln w="50800">
            <a:solidFill>
              <a:srgbClr val="FF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10266" name="Freeform 26"/>
          <p:cNvSpPr>
            <a:spLocks/>
          </p:cNvSpPr>
          <p:nvPr/>
        </p:nvSpPr>
        <p:spPr bwMode="auto">
          <a:xfrm rot="884138">
            <a:off x="2049463" y="2565400"/>
            <a:ext cx="754062" cy="2219325"/>
          </a:xfrm>
          <a:custGeom>
            <a:avLst/>
            <a:gdLst/>
            <a:ahLst/>
            <a:cxnLst>
              <a:cxn ang="0">
                <a:pos x="227" y="408"/>
              </a:cxn>
              <a:cxn ang="0">
                <a:pos x="227" y="182"/>
              </a:cxn>
              <a:cxn ang="0">
                <a:pos x="136" y="46"/>
              </a:cxn>
              <a:cxn ang="0">
                <a:pos x="0" y="0"/>
              </a:cxn>
            </a:cxnLst>
            <a:rect l="0" t="0" r="r" b="b"/>
            <a:pathLst>
              <a:path w="242" h="408">
                <a:moveTo>
                  <a:pt x="227" y="408"/>
                </a:moveTo>
                <a:cubicBezTo>
                  <a:pt x="234" y="325"/>
                  <a:pt x="242" y="242"/>
                  <a:pt x="227" y="182"/>
                </a:cubicBezTo>
                <a:cubicBezTo>
                  <a:pt x="212" y="122"/>
                  <a:pt x="174" y="76"/>
                  <a:pt x="136" y="46"/>
                </a:cubicBezTo>
                <a:cubicBezTo>
                  <a:pt x="98" y="16"/>
                  <a:pt x="49" y="8"/>
                  <a:pt x="0" y="0"/>
                </a:cubicBezTo>
              </a:path>
            </a:pathLst>
          </a:custGeom>
          <a:noFill/>
          <a:ln w="50800">
            <a:solidFill>
              <a:srgbClr val="FF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10273" name="Line 33"/>
          <p:cNvSpPr>
            <a:spLocks noChangeShapeType="1"/>
          </p:cNvSpPr>
          <p:nvPr/>
        </p:nvSpPr>
        <p:spPr bwMode="auto">
          <a:xfrm>
            <a:off x="2051050" y="4630103"/>
            <a:ext cx="144463" cy="215900"/>
          </a:xfrm>
          <a:prstGeom prst="line">
            <a:avLst/>
          </a:prstGeom>
          <a:noFill/>
          <a:ln w="38100">
            <a:solidFill>
              <a:srgbClr val="00B050"/>
            </a:solidFill>
            <a:round/>
            <a:headEnd/>
            <a:tailEnd type="stealth" w="med" len="med"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10282" name="Text Box 42"/>
          <p:cNvSpPr txBox="1">
            <a:spLocks noChangeArrowheads="1"/>
          </p:cNvSpPr>
          <p:nvPr/>
        </p:nvSpPr>
        <p:spPr bwMode="auto">
          <a:xfrm>
            <a:off x="5248275" y="500062"/>
            <a:ext cx="3321050" cy="2433638"/>
          </a:xfrm>
          <a:prstGeom prst="rect">
            <a:avLst/>
          </a:prstGeom>
          <a:solidFill>
            <a:srgbClr val="CAFFAF">
              <a:alpha val="70000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20000"/>
              </a:spcBef>
            </a:pPr>
            <a:r>
              <a:rPr lang="fr-FR" sz="1400" dirty="0">
                <a:latin typeface="Times New Roman" pitchFamily="18" charset="0"/>
                <a:cs typeface="Times New Roman" pitchFamily="18" charset="0"/>
              </a:rPr>
              <a:t>Irritabilité, hyperémotivité, hyperactivité, défaut de concentration, troubles du sommeil</a:t>
            </a:r>
          </a:p>
          <a:p>
            <a:pPr>
              <a:spcBef>
                <a:spcPct val="20000"/>
              </a:spcBef>
            </a:pPr>
            <a:r>
              <a:rPr lang="fr-FR" sz="1400" dirty="0" err="1">
                <a:latin typeface="Times New Roman" pitchFamily="18" charset="0"/>
                <a:cs typeface="Times New Roman" pitchFamily="18" charset="0"/>
              </a:rPr>
              <a:t>Thermophobie</a:t>
            </a:r>
            <a:r>
              <a:rPr lang="fr-FR" sz="1400" dirty="0">
                <a:latin typeface="Times New Roman" pitchFamily="18" charset="0"/>
                <a:cs typeface="Times New Roman" pitchFamily="18" charset="0"/>
              </a:rPr>
              <a:t>, sueurs, soif</a:t>
            </a:r>
          </a:p>
          <a:p>
            <a:pPr>
              <a:spcBef>
                <a:spcPct val="20000"/>
              </a:spcBef>
            </a:pPr>
            <a:r>
              <a:rPr lang="fr-FR" sz="1400" dirty="0" err="1">
                <a:latin typeface="Times New Roman" pitchFamily="18" charset="0"/>
                <a:cs typeface="Times New Roman" pitchFamily="18" charset="0"/>
              </a:rPr>
              <a:t>Cardio</a:t>
            </a:r>
            <a:r>
              <a:rPr lang="fr-FR" sz="1400" dirty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fr-FR" sz="1400" dirty="0" err="1">
                <a:latin typeface="Times New Roman" pitchFamily="18" charset="0"/>
                <a:cs typeface="Times New Roman" pitchFamily="18" charset="0"/>
              </a:rPr>
              <a:t>pulm</a:t>
            </a:r>
            <a:r>
              <a:rPr lang="fr-FR" sz="1400" dirty="0">
                <a:latin typeface="Times New Roman" pitchFamily="18" charset="0"/>
                <a:cs typeface="Times New Roman" pitchFamily="18" charset="0"/>
              </a:rPr>
              <a:t> : tachycardie, dyspnée d’effort</a:t>
            </a:r>
          </a:p>
          <a:p>
            <a:pPr>
              <a:spcBef>
                <a:spcPct val="20000"/>
              </a:spcBef>
            </a:pPr>
            <a:r>
              <a:rPr lang="fr-FR" sz="1400" dirty="0">
                <a:latin typeface="Times New Roman" pitchFamily="18" charset="0"/>
                <a:cs typeface="Times New Roman" pitchFamily="18" charset="0"/>
              </a:rPr>
              <a:t>Polyphagie, amaigrissement, accélération du transit digestif</a:t>
            </a:r>
          </a:p>
          <a:p>
            <a:pPr>
              <a:spcBef>
                <a:spcPct val="20000"/>
              </a:spcBef>
            </a:pPr>
            <a:r>
              <a:rPr lang="fr-FR" sz="1400" dirty="0">
                <a:latin typeface="Times New Roman" pitchFamily="18" charset="0"/>
                <a:cs typeface="Times New Roman" pitchFamily="18" charset="0"/>
              </a:rPr>
              <a:t>Asthénie, crampes</a:t>
            </a:r>
          </a:p>
          <a:p>
            <a:pPr>
              <a:spcBef>
                <a:spcPct val="20000"/>
              </a:spcBef>
            </a:pPr>
            <a:r>
              <a:rPr lang="fr-FR" sz="1400" dirty="0">
                <a:latin typeface="Times New Roman" pitchFamily="18" charset="0"/>
                <a:cs typeface="Times New Roman" pitchFamily="18" charset="0"/>
              </a:rPr>
              <a:t>Tremblement généralisé mais prédominant aux extrémités</a:t>
            </a:r>
          </a:p>
        </p:txBody>
      </p:sp>
      <p:sp>
        <p:nvSpPr>
          <p:cNvPr id="10284" name="Text Box 44"/>
          <p:cNvSpPr txBox="1">
            <a:spLocks noChangeArrowheads="1"/>
          </p:cNvSpPr>
          <p:nvPr/>
        </p:nvSpPr>
        <p:spPr bwMode="auto">
          <a:xfrm>
            <a:off x="5246688" y="3497243"/>
            <a:ext cx="3735387" cy="954107"/>
          </a:xfrm>
          <a:prstGeom prst="rect">
            <a:avLst/>
          </a:prstGeom>
          <a:solidFill>
            <a:srgbClr val="CAFFAF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ts val="0"/>
              </a:spcBef>
            </a:pPr>
            <a:r>
              <a:rPr lang="fr-FR" sz="1400" dirty="0">
                <a:latin typeface="Times New Roman" pitchFamily="18" charset="0"/>
              </a:rPr>
              <a:t>Goitre diffus, homogène, pulsatile …</a:t>
            </a:r>
          </a:p>
          <a:p>
            <a:pPr>
              <a:spcBef>
                <a:spcPts val="0"/>
              </a:spcBef>
            </a:pPr>
            <a:r>
              <a:rPr lang="fr-FR" sz="1400" dirty="0" err="1">
                <a:latin typeface="Times New Roman" pitchFamily="18" charset="0"/>
              </a:rPr>
              <a:t>Orbitopathie</a:t>
            </a:r>
            <a:r>
              <a:rPr lang="fr-FR" sz="1400" dirty="0">
                <a:latin typeface="Times New Roman" pitchFamily="18" charset="0"/>
              </a:rPr>
              <a:t> (surtout chez les fumeurs) : </a:t>
            </a:r>
            <a:r>
              <a:rPr lang="fr-FR" sz="1400" dirty="0" smtClean="0">
                <a:latin typeface="Times New Roman" pitchFamily="18" charset="0"/>
              </a:rPr>
              <a:t>exophtalmie, </a:t>
            </a:r>
            <a:r>
              <a:rPr lang="fr-FR" sz="1400" dirty="0">
                <a:latin typeface="Times New Roman" pitchFamily="18" charset="0"/>
              </a:rPr>
              <a:t>rétraction palpébrale …</a:t>
            </a:r>
          </a:p>
          <a:p>
            <a:pPr>
              <a:spcBef>
                <a:spcPts val="0"/>
              </a:spcBef>
            </a:pPr>
            <a:r>
              <a:rPr lang="fr-FR" sz="1400" dirty="0" err="1">
                <a:latin typeface="Times New Roman" pitchFamily="18" charset="0"/>
              </a:rPr>
              <a:t>Myxoedème</a:t>
            </a:r>
            <a:r>
              <a:rPr lang="fr-FR" sz="1400" dirty="0">
                <a:latin typeface="Times New Roman" pitchFamily="18" charset="0"/>
              </a:rPr>
              <a:t> </a:t>
            </a:r>
            <a:r>
              <a:rPr lang="fr-FR" sz="1400" dirty="0" err="1">
                <a:latin typeface="Times New Roman" pitchFamily="18" charset="0"/>
              </a:rPr>
              <a:t>prétibial</a:t>
            </a:r>
            <a:r>
              <a:rPr lang="fr-FR" sz="1400" dirty="0">
                <a:latin typeface="Times New Roman" pitchFamily="18" charset="0"/>
              </a:rPr>
              <a:t> (rare)</a:t>
            </a:r>
          </a:p>
        </p:txBody>
      </p:sp>
      <p:sp>
        <p:nvSpPr>
          <p:cNvPr id="10287" name="Text Box 47"/>
          <p:cNvSpPr txBox="1">
            <a:spLocks noChangeArrowheads="1"/>
          </p:cNvSpPr>
          <p:nvPr/>
        </p:nvSpPr>
        <p:spPr bwMode="auto">
          <a:xfrm>
            <a:off x="5248275" y="179387"/>
            <a:ext cx="3319463" cy="336550"/>
          </a:xfrm>
          <a:prstGeom prst="rect">
            <a:avLst/>
          </a:prstGeom>
          <a:solidFill>
            <a:srgbClr val="B2FF8B"/>
          </a:soli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sz="1600" b="1" dirty="0">
                <a:solidFill>
                  <a:srgbClr val="005C00"/>
                </a:solidFill>
                <a:latin typeface="Times New Roman" pitchFamily="18" charset="0"/>
              </a:rPr>
              <a:t>Signes cliniques de thyrotoxicose</a:t>
            </a:r>
          </a:p>
        </p:txBody>
      </p:sp>
      <p:sp>
        <p:nvSpPr>
          <p:cNvPr id="10288" name="Text Box 48"/>
          <p:cNvSpPr txBox="1">
            <a:spLocks noChangeArrowheads="1"/>
          </p:cNvSpPr>
          <p:nvPr/>
        </p:nvSpPr>
        <p:spPr bwMode="auto">
          <a:xfrm>
            <a:off x="5246688" y="3206731"/>
            <a:ext cx="3735387" cy="336550"/>
          </a:xfrm>
          <a:prstGeom prst="rect">
            <a:avLst/>
          </a:prstGeom>
          <a:solidFill>
            <a:srgbClr val="B2FF8B"/>
          </a:soli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lIns="18000" rIns="18000">
            <a:spAutoFit/>
          </a:bodyPr>
          <a:lstStyle/>
          <a:p>
            <a:pPr>
              <a:spcBef>
                <a:spcPct val="50000"/>
              </a:spcBef>
            </a:pPr>
            <a:r>
              <a:rPr lang="fr-FR" sz="1600" b="1">
                <a:solidFill>
                  <a:srgbClr val="005C00"/>
                </a:solidFill>
                <a:latin typeface="Times New Roman" pitchFamily="18" charset="0"/>
              </a:rPr>
              <a:t>Signes cliniques de la maladie de Basedow</a:t>
            </a:r>
          </a:p>
        </p:txBody>
      </p:sp>
      <p:sp>
        <p:nvSpPr>
          <p:cNvPr id="10290" name="Text Box 50"/>
          <p:cNvSpPr txBox="1">
            <a:spLocks noChangeArrowheads="1"/>
          </p:cNvSpPr>
          <p:nvPr/>
        </p:nvSpPr>
        <p:spPr bwMode="auto">
          <a:xfrm>
            <a:off x="5246688" y="5003800"/>
            <a:ext cx="2251075" cy="1581150"/>
          </a:xfrm>
          <a:prstGeom prst="rect">
            <a:avLst/>
          </a:prstGeom>
          <a:solidFill>
            <a:srgbClr val="CAFFAF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fr-FR" sz="1400" dirty="0">
                <a:latin typeface="Times New Roman" pitchFamily="18" charset="0"/>
              </a:rPr>
              <a:t>TSH : ↓</a:t>
            </a:r>
          </a:p>
          <a:p>
            <a:r>
              <a:rPr lang="fr-FR" sz="1400" dirty="0">
                <a:latin typeface="Times New Roman" pitchFamily="18" charset="0"/>
              </a:rPr>
              <a:t>T3L, T4L : </a:t>
            </a:r>
            <a:r>
              <a:rPr lang="fr-FR" sz="1400" dirty="0">
                <a:latin typeface="Times New Roman" pitchFamily="18" charset="0"/>
                <a:cs typeface="Arial" charset="0"/>
              </a:rPr>
              <a:t>↑</a:t>
            </a:r>
          </a:p>
          <a:p>
            <a:r>
              <a:rPr lang="fr-FR" sz="1400" dirty="0">
                <a:latin typeface="Times New Roman" pitchFamily="18" charset="0"/>
              </a:rPr>
              <a:t>Leucocytes, PNN : ↓</a:t>
            </a:r>
          </a:p>
          <a:p>
            <a:r>
              <a:rPr lang="fr-FR" sz="1400" dirty="0">
                <a:latin typeface="Times New Roman" pitchFamily="18" charset="0"/>
              </a:rPr>
              <a:t>Enzymes hépatiques : ↑</a:t>
            </a:r>
          </a:p>
          <a:p>
            <a:r>
              <a:rPr lang="fr-FR" sz="1400" dirty="0">
                <a:latin typeface="Times New Roman" pitchFamily="18" charset="0"/>
              </a:rPr>
              <a:t>Cholestérol, triglycérides : ↓</a:t>
            </a:r>
          </a:p>
          <a:p>
            <a:r>
              <a:rPr lang="fr-FR" sz="1400" dirty="0">
                <a:latin typeface="Times New Roman" pitchFamily="18" charset="0"/>
              </a:rPr>
              <a:t>Calcémie : ↑</a:t>
            </a:r>
          </a:p>
          <a:p>
            <a:r>
              <a:rPr lang="fr-FR" sz="1400" dirty="0">
                <a:latin typeface="Times New Roman" pitchFamily="18" charset="0"/>
              </a:rPr>
              <a:t>Glycémie : légèrement ↑</a:t>
            </a:r>
          </a:p>
        </p:txBody>
      </p:sp>
      <p:sp>
        <p:nvSpPr>
          <p:cNvPr id="10291" name="Text Box 51"/>
          <p:cNvSpPr txBox="1">
            <a:spLocks noChangeArrowheads="1"/>
          </p:cNvSpPr>
          <p:nvPr/>
        </p:nvSpPr>
        <p:spPr bwMode="auto">
          <a:xfrm>
            <a:off x="5246688" y="4713287"/>
            <a:ext cx="2251075" cy="336550"/>
          </a:xfrm>
          <a:prstGeom prst="rect">
            <a:avLst/>
          </a:prstGeom>
          <a:solidFill>
            <a:srgbClr val="B2FF8B"/>
          </a:soli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lIns="18000" rIns="1800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sz="1600" b="1">
                <a:solidFill>
                  <a:srgbClr val="005C00"/>
                </a:solidFill>
                <a:latin typeface="Times New Roman" pitchFamily="18" charset="0"/>
              </a:rPr>
              <a:t>Signes biologiques</a:t>
            </a:r>
          </a:p>
        </p:txBody>
      </p:sp>
      <p:sp>
        <p:nvSpPr>
          <p:cNvPr id="10292" name="Line 52"/>
          <p:cNvSpPr>
            <a:spLocks noChangeShapeType="1"/>
          </p:cNvSpPr>
          <p:nvPr/>
        </p:nvSpPr>
        <p:spPr bwMode="auto">
          <a:xfrm flipV="1">
            <a:off x="4346575" y="2124075"/>
            <a:ext cx="901700" cy="1304925"/>
          </a:xfrm>
          <a:prstGeom prst="line">
            <a:avLst/>
          </a:prstGeom>
          <a:noFill/>
          <a:ln w="38100">
            <a:solidFill>
              <a:srgbClr val="33CC33"/>
            </a:solidFill>
            <a:round/>
            <a:headEnd/>
            <a:tailEnd type="triangle" w="med" len="med"/>
          </a:ln>
          <a:effectLst>
            <a:outerShdw blurRad="50800" dist="38100" dir="2700000" algn="tl" rotWithShape="0">
              <a:prstClr val="black">
                <a:alpha val="23000"/>
              </a:prst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10293" name="Line 53"/>
          <p:cNvSpPr>
            <a:spLocks noChangeShapeType="1"/>
          </p:cNvSpPr>
          <p:nvPr/>
        </p:nvSpPr>
        <p:spPr bwMode="auto">
          <a:xfrm flipV="1">
            <a:off x="4392613" y="3519488"/>
            <a:ext cx="854075" cy="0"/>
          </a:xfrm>
          <a:prstGeom prst="line">
            <a:avLst/>
          </a:prstGeom>
          <a:noFill/>
          <a:ln w="38100">
            <a:solidFill>
              <a:srgbClr val="33CC33"/>
            </a:solidFill>
            <a:round/>
            <a:headEnd/>
            <a:tailEnd type="triangle" w="med" len="med"/>
          </a:ln>
          <a:effectLst>
            <a:outerShdw blurRad="50800" dist="38100" dir="2700000" algn="tl" rotWithShape="0">
              <a:prstClr val="black">
                <a:alpha val="23000"/>
              </a:prst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10294" name="Line 54"/>
          <p:cNvSpPr>
            <a:spLocks noChangeShapeType="1"/>
          </p:cNvSpPr>
          <p:nvPr/>
        </p:nvSpPr>
        <p:spPr bwMode="auto">
          <a:xfrm>
            <a:off x="4346575" y="3608388"/>
            <a:ext cx="847725" cy="1331912"/>
          </a:xfrm>
          <a:prstGeom prst="line">
            <a:avLst/>
          </a:prstGeom>
          <a:noFill/>
          <a:ln w="38100">
            <a:solidFill>
              <a:srgbClr val="33CC33"/>
            </a:solidFill>
            <a:round/>
            <a:headEnd/>
            <a:tailEnd type="triangle" w="med" len="med"/>
          </a:ln>
          <a:effectLst>
            <a:outerShdw blurRad="50800" dist="38100" dir="2700000" algn="tl" rotWithShape="0">
              <a:prstClr val="black">
                <a:alpha val="23000"/>
              </a:prst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75" name="Text Box 170"/>
          <p:cNvSpPr txBox="1">
            <a:spLocks noChangeArrowheads="1"/>
          </p:cNvSpPr>
          <p:nvPr/>
        </p:nvSpPr>
        <p:spPr bwMode="auto">
          <a:xfrm>
            <a:off x="838200" y="3740150"/>
            <a:ext cx="1600199" cy="298810"/>
          </a:xfrm>
          <a:prstGeom prst="rect">
            <a:avLst/>
          </a:prstGeom>
          <a:gradFill>
            <a:gsLst>
              <a:gs pos="0">
                <a:schemeClr val="bg1"/>
              </a:gs>
              <a:gs pos="100000">
                <a:srgbClr val="CCFF99"/>
              </a:gs>
            </a:gsLst>
            <a:path path="circle">
              <a:fillToRect l="50000" t="50000" r="50000" b="50000"/>
            </a:path>
          </a:gradFill>
          <a:ln w="9525">
            <a:solidFill>
              <a:srgbClr val="33CC33"/>
            </a:solidFill>
            <a:miter lim="800000"/>
            <a:headEnd/>
            <a:tailEnd/>
          </a:ln>
          <a:effectLst/>
        </p:spPr>
        <p:txBody>
          <a:bodyPr wrap="square" lIns="18000" tIns="10800" rIns="18000" bIns="10800"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fr-FR" b="1" dirty="0" smtClean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Ac anti R-TSH</a:t>
            </a:r>
            <a:endParaRPr lang="fr-FR" b="1" dirty="0">
              <a:solidFill>
                <a:srgbClr val="008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6" name="Ellipse 75"/>
          <p:cNvSpPr/>
          <p:nvPr/>
        </p:nvSpPr>
        <p:spPr>
          <a:xfrm>
            <a:off x="1638300" y="4718050"/>
            <a:ext cx="400050" cy="400050"/>
          </a:xfrm>
          <a:prstGeom prst="ellipse">
            <a:avLst/>
          </a:prstGeom>
          <a:gradFill>
            <a:gsLst>
              <a:gs pos="0">
                <a:schemeClr val="bg1"/>
              </a:gs>
              <a:gs pos="50000">
                <a:srgbClr val="CCFF99"/>
              </a:gs>
              <a:gs pos="100000">
                <a:srgbClr val="B8FF71"/>
              </a:gs>
            </a:gsLst>
            <a:path path="circle">
              <a:fillToRect l="50000" t="50000" r="50000" b="50000"/>
            </a:path>
          </a:gradFill>
          <a:ln w="9525">
            <a:solidFill>
              <a:srgbClr val="A7FF4F"/>
            </a:solidFill>
          </a:ln>
          <a:effectLst>
            <a:outerShdw blurRad="139700" dist="63500" dir="2700000" algn="ctr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fr-FR" sz="2400" dirty="0">
                <a:solidFill>
                  <a:srgbClr val="33CC33"/>
                </a:solidFill>
                <a:latin typeface="Arial Black" pitchFamily="34" charset="0"/>
              </a:rPr>
              <a:t>+</a:t>
            </a:r>
          </a:p>
        </p:txBody>
      </p:sp>
      <p:sp>
        <p:nvSpPr>
          <p:cNvPr id="59" name="Oval 144"/>
          <p:cNvSpPr>
            <a:spLocks noChangeArrowheads="1"/>
          </p:cNvSpPr>
          <p:nvPr/>
        </p:nvSpPr>
        <p:spPr bwMode="auto">
          <a:xfrm>
            <a:off x="3851275" y="4076700"/>
            <a:ext cx="647700" cy="360363"/>
          </a:xfrm>
          <a:prstGeom prst="ellipse">
            <a:avLst/>
          </a:prstGeom>
          <a:gradFill>
            <a:gsLst>
              <a:gs pos="0">
                <a:srgbClr val="C5FFFF"/>
              </a:gs>
              <a:gs pos="100000">
                <a:srgbClr val="A7FF4F"/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pPr algn="ctr"/>
            <a:endParaRPr lang="fr-FR" baseline="-25000"/>
          </a:p>
        </p:txBody>
      </p:sp>
      <p:sp>
        <p:nvSpPr>
          <p:cNvPr id="61" name="Text Box 149"/>
          <p:cNvSpPr txBox="1">
            <a:spLocks noChangeArrowheads="1"/>
          </p:cNvSpPr>
          <p:nvPr/>
        </p:nvSpPr>
        <p:spPr bwMode="auto">
          <a:xfrm>
            <a:off x="3983038" y="4044950"/>
            <a:ext cx="431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r-FR" dirty="0">
                <a:solidFill>
                  <a:srgbClr val="0000CC"/>
                </a:solidFill>
              </a:rPr>
              <a:t>T</a:t>
            </a:r>
            <a:r>
              <a:rPr lang="fr-FR" baseline="-25000" dirty="0">
                <a:solidFill>
                  <a:srgbClr val="0000CC"/>
                </a:solidFill>
              </a:rPr>
              <a:t>4</a:t>
            </a:r>
          </a:p>
        </p:txBody>
      </p:sp>
      <p:sp>
        <p:nvSpPr>
          <p:cNvPr id="67" name="Oval 145"/>
          <p:cNvSpPr>
            <a:spLocks noChangeArrowheads="1"/>
          </p:cNvSpPr>
          <p:nvPr/>
        </p:nvSpPr>
        <p:spPr bwMode="auto">
          <a:xfrm>
            <a:off x="3851275" y="3333750"/>
            <a:ext cx="647700" cy="360363"/>
          </a:xfrm>
          <a:prstGeom prst="ellipse">
            <a:avLst/>
          </a:prstGeom>
          <a:gradFill rotWithShape="1">
            <a:gsLst>
              <a:gs pos="0">
                <a:srgbClr val="C5FFFF"/>
              </a:gs>
              <a:gs pos="100000">
                <a:srgbClr val="A7FF4F"/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pPr algn="ctr"/>
            <a:endParaRPr lang="fr-FR" baseline="-25000">
              <a:solidFill>
                <a:srgbClr val="0000CC"/>
              </a:solidFill>
            </a:endParaRPr>
          </a:p>
        </p:txBody>
      </p:sp>
      <p:sp>
        <p:nvSpPr>
          <p:cNvPr id="68" name="Text Box 150"/>
          <p:cNvSpPr txBox="1">
            <a:spLocks noChangeArrowheads="1"/>
          </p:cNvSpPr>
          <p:nvPr/>
        </p:nvSpPr>
        <p:spPr bwMode="auto">
          <a:xfrm>
            <a:off x="3983038" y="3295650"/>
            <a:ext cx="431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r-FR">
                <a:solidFill>
                  <a:srgbClr val="0000CC"/>
                </a:solidFill>
              </a:rPr>
              <a:t>T</a:t>
            </a:r>
            <a:r>
              <a:rPr lang="fr-FR" baseline="-25000">
                <a:solidFill>
                  <a:srgbClr val="0000CC"/>
                </a:solidFill>
              </a:rPr>
              <a:t>3</a:t>
            </a:r>
          </a:p>
        </p:txBody>
      </p:sp>
      <p:sp>
        <p:nvSpPr>
          <p:cNvPr id="70" name="Oval 142"/>
          <p:cNvSpPr>
            <a:spLocks noChangeArrowheads="1"/>
          </p:cNvSpPr>
          <p:nvPr/>
        </p:nvSpPr>
        <p:spPr bwMode="auto">
          <a:xfrm>
            <a:off x="2124075" y="4797425"/>
            <a:ext cx="647700" cy="360363"/>
          </a:xfrm>
          <a:prstGeom prst="ellipse">
            <a:avLst/>
          </a:prstGeom>
          <a:gradFill>
            <a:gsLst>
              <a:gs pos="0">
                <a:srgbClr val="C5FFFF"/>
              </a:gs>
              <a:gs pos="100000">
                <a:srgbClr val="A7FF4F"/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pPr algn="ctr"/>
            <a:endParaRPr lang="fr-FR" baseline="-25000"/>
          </a:p>
        </p:txBody>
      </p:sp>
      <p:sp>
        <p:nvSpPr>
          <p:cNvPr id="71" name="Text Box 148"/>
          <p:cNvSpPr txBox="1">
            <a:spLocks noChangeArrowheads="1"/>
          </p:cNvSpPr>
          <p:nvPr/>
        </p:nvSpPr>
        <p:spPr bwMode="auto">
          <a:xfrm>
            <a:off x="2254250" y="4772025"/>
            <a:ext cx="431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r-FR" dirty="0">
                <a:solidFill>
                  <a:srgbClr val="0000CC"/>
                </a:solidFill>
              </a:rPr>
              <a:t>T</a:t>
            </a:r>
            <a:r>
              <a:rPr lang="fr-FR" baseline="-25000" dirty="0">
                <a:solidFill>
                  <a:srgbClr val="0000CC"/>
                </a:solidFill>
              </a:rPr>
              <a:t>4</a:t>
            </a:r>
          </a:p>
        </p:txBody>
      </p:sp>
      <p:sp>
        <p:nvSpPr>
          <p:cNvPr id="63" name="Oval 153"/>
          <p:cNvSpPr>
            <a:spLocks noChangeArrowheads="1"/>
          </p:cNvSpPr>
          <p:nvPr/>
        </p:nvSpPr>
        <p:spPr bwMode="auto">
          <a:xfrm>
            <a:off x="1619250" y="4149725"/>
            <a:ext cx="719138" cy="431800"/>
          </a:xfrm>
          <a:prstGeom prst="ellipse">
            <a:avLst/>
          </a:prstGeom>
          <a:gradFill>
            <a:gsLst>
              <a:gs pos="0">
                <a:schemeClr val="bg1"/>
              </a:gs>
              <a:gs pos="100000">
                <a:srgbClr val="A5FF67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33CC33"/>
            </a:solidFill>
            <a:round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pPr algn="ctr"/>
            <a:endParaRPr lang="fr-FR" dirty="0">
              <a:solidFill>
                <a:srgbClr val="0000CC"/>
              </a:solidFill>
            </a:endParaRPr>
          </a:p>
        </p:txBody>
      </p:sp>
      <p:sp>
        <p:nvSpPr>
          <p:cNvPr id="65" name="AutoShape 154"/>
          <p:cNvSpPr>
            <a:spLocks noChangeArrowheads="1"/>
          </p:cNvSpPr>
          <p:nvPr/>
        </p:nvSpPr>
        <p:spPr bwMode="auto">
          <a:xfrm rot="10800000">
            <a:off x="1509713" y="4017963"/>
            <a:ext cx="936625" cy="647700"/>
          </a:xfrm>
          <a:custGeom>
            <a:avLst/>
            <a:gdLst>
              <a:gd name="G0" fmla="+- 8310 0 0"/>
              <a:gd name="G1" fmla="+- 11796480 0 0"/>
              <a:gd name="G2" fmla="+- 0 0 11796480"/>
              <a:gd name="T0" fmla="*/ 0 256 1"/>
              <a:gd name="T1" fmla="*/ 180 256 1"/>
              <a:gd name="G3" fmla="+- 11796480 T0 T1"/>
              <a:gd name="T2" fmla="*/ 0 256 1"/>
              <a:gd name="T3" fmla="*/ 90 256 1"/>
              <a:gd name="G4" fmla="+- 11796480 T2 T3"/>
              <a:gd name="G5" fmla="*/ G4 2 1"/>
              <a:gd name="T4" fmla="*/ 90 256 1"/>
              <a:gd name="T5" fmla="*/ 0 256 1"/>
              <a:gd name="G6" fmla="+- 11796480 T4 T5"/>
              <a:gd name="G7" fmla="*/ G6 2 1"/>
              <a:gd name="G8" fmla="abs 11796480"/>
              <a:gd name="T6" fmla="*/ 0 256 1"/>
              <a:gd name="T7" fmla="*/ 90 256 1"/>
              <a:gd name="G9" fmla="+- G8 T6 T7"/>
              <a:gd name="G10" fmla="?: G9 G7 G5"/>
              <a:gd name="T8" fmla="*/ 0 256 1"/>
              <a:gd name="T9" fmla="*/ 360 256 1"/>
              <a:gd name="G11" fmla="+- G10 T8 T9"/>
              <a:gd name="G12" fmla="?: G10 G11 G10"/>
              <a:gd name="T10" fmla="*/ 0 256 1"/>
              <a:gd name="T11" fmla="*/ 360 256 1"/>
              <a:gd name="G13" fmla="+- G12 T10 T11"/>
              <a:gd name="G14" fmla="?: G12 G13 G12"/>
              <a:gd name="G15" fmla="+- 0 0 G14"/>
              <a:gd name="G16" fmla="+- 10800 0 0"/>
              <a:gd name="G17" fmla="+- 10800 0 8310"/>
              <a:gd name="G18" fmla="*/ 8310 1 2"/>
              <a:gd name="G19" fmla="+- G18 5400 0"/>
              <a:gd name="G20" fmla="cos G19 11796480"/>
              <a:gd name="G21" fmla="sin G19 11796480"/>
              <a:gd name="G22" fmla="+- G20 10800 0"/>
              <a:gd name="G23" fmla="+- G21 10800 0"/>
              <a:gd name="G24" fmla="+- 10800 0 G20"/>
              <a:gd name="G25" fmla="+- 8310 10800 0"/>
              <a:gd name="G26" fmla="?: G9 G17 G25"/>
              <a:gd name="G27" fmla="?: G9 0 21600"/>
              <a:gd name="G28" fmla="cos 10800 11796480"/>
              <a:gd name="G29" fmla="sin 10800 11796480"/>
              <a:gd name="G30" fmla="sin 8310 11796480"/>
              <a:gd name="G31" fmla="+- G28 10800 0"/>
              <a:gd name="G32" fmla="+- G29 10800 0"/>
              <a:gd name="G33" fmla="+- G30 10800 0"/>
              <a:gd name="G34" fmla="?: G4 0 G31"/>
              <a:gd name="G35" fmla="?: 11796480 G34 0"/>
              <a:gd name="G36" fmla="?: G6 G35 G31"/>
              <a:gd name="G37" fmla="+- 21600 0 G36"/>
              <a:gd name="G38" fmla="?: G4 0 G33"/>
              <a:gd name="G39" fmla="?: 11796480 G38 G32"/>
              <a:gd name="G40" fmla="?: G6 G39 0"/>
              <a:gd name="G41" fmla="?: G4 G32 21600"/>
              <a:gd name="G42" fmla="?: G6 G41 G33"/>
              <a:gd name="T12" fmla="*/ 10800 w 21600"/>
              <a:gd name="T13" fmla="*/ 0 h 21600"/>
              <a:gd name="T14" fmla="*/ 1245 w 21600"/>
              <a:gd name="T15" fmla="*/ 10800 h 21600"/>
              <a:gd name="T16" fmla="*/ 10800 w 21600"/>
              <a:gd name="T17" fmla="*/ 2490 h 21600"/>
              <a:gd name="T18" fmla="*/ 20355 w 21600"/>
              <a:gd name="T19" fmla="*/ 10800 h 21600"/>
              <a:gd name="T20" fmla="*/ G36 w 21600"/>
              <a:gd name="T21" fmla="*/ G40 h 21600"/>
              <a:gd name="T22" fmla="*/ G37 w 21600"/>
              <a:gd name="T23" fmla="*/ G42 h 21600"/>
            </a:gdLst>
            <a:ahLst/>
            <a:cxnLst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T20" t="T21" r="T22" b="T23"/>
            <a:pathLst>
              <a:path w="21600" h="21600">
                <a:moveTo>
                  <a:pt x="2490" y="10800"/>
                </a:moveTo>
                <a:cubicBezTo>
                  <a:pt x="2490" y="6210"/>
                  <a:pt x="6210" y="2490"/>
                  <a:pt x="10800" y="2490"/>
                </a:cubicBezTo>
                <a:cubicBezTo>
                  <a:pt x="15389" y="2489"/>
                  <a:pt x="19109" y="6210"/>
                  <a:pt x="19110" y="10799"/>
                </a:cubicBezTo>
                <a:lnTo>
                  <a:pt x="21600" y="10800"/>
                </a:lnTo>
                <a:cubicBezTo>
                  <a:pt x="21600" y="4835"/>
                  <a:pt x="16764" y="0"/>
                  <a:pt x="10800" y="0"/>
                </a:cubicBezTo>
                <a:cubicBezTo>
                  <a:pt x="4835" y="0"/>
                  <a:pt x="0" y="4835"/>
                  <a:pt x="0" y="10800"/>
                </a:cubicBezTo>
                <a:close/>
              </a:path>
            </a:pathLst>
          </a:custGeom>
          <a:gradFill>
            <a:gsLst>
              <a:gs pos="0">
                <a:srgbClr val="C5FFFF"/>
              </a:gs>
              <a:gs pos="100000">
                <a:srgbClr val="0099FF">
                  <a:alpha val="97647"/>
                </a:srgbClr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104</TotalTime>
  <Words>122</Words>
  <Application>Microsoft Office PowerPoint</Application>
  <PresentationFormat>Affichage à l'écran (4:3)</PresentationFormat>
  <Paragraphs>31</Paragraphs>
  <Slides>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Thème Office</vt:lpstr>
      <vt:lpstr>Diapositive 1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Dumas Karine</dc:creator>
  <cp:lastModifiedBy>Dumas Karine</cp:lastModifiedBy>
  <cp:revision>33</cp:revision>
  <dcterms:created xsi:type="dcterms:W3CDTF">2008-07-23T07:21:36Z</dcterms:created>
  <dcterms:modified xsi:type="dcterms:W3CDTF">2008-07-23T09:06:24Z</dcterms:modified>
</cp:coreProperties>
</file>