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08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A111474-47C7-4404-8B6F-2CAB075506FD}" type="datetimeFigureOut">
              <a:rPr lang="fr-FR" smtClean="0"/>
              <a:t>23/07/2008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7E9F062-5B15-4750-BBF1-EA805632D4DD}" type="slidenum">
              <a:rPr lang="fr-FR" smtClean="0"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7EBB-C545-4658-87F5-B5B98370CD4A}" type="datetimeFigureOut">
              <a:rPr lang="fr-FR" smtClean="0"/>
              <a:t>23/07/2008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015B6-EFCE-4E70-885B-FC67A7F4E5D5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7EBB-C545-4658-87F5-B5B98370CD4A}" type="datetimeFigureOut">
              <a:rPr lang="fr-FR" smtClean="0"/>
              <a:t>23/07/2008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015B6-EFCE-4E70-885B-FC67A7F4E5D5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7EBB-C545-4658-87F5-B5B98370CD4A}" type="datetimeFigureOut">
              <a:rPr lang="fr-FR" smtClean="0"/>
              <a:t>23/07/2008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015B6-EFCE-4E70-885B-FC67A7F4E5D5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7EBB-C545-4658-87F5-B5B98370CD4A}" type="datetimeFigureOut">
              <a:rPr lang="fr-FR" smtClean="0"/>
              <a:t>23/07/2008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015B6-EFCE-4E70-885B-FC67A7F4E5D5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7EBB-C545-4658-87F5-B5B98370CD4A}" type="datetimeFigureOut">
              <a:rPr lang="fr-FR" smtClean="0"/>
              <a:t>23/07/2008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015B6-EFCE-4E70-885B-FC67A7F4E5D5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7EBB-C545-4658-87F5-B5B98370CD4A}" type="datetimeFigureOut">
              <a:rPr lang="fr-FR" smtClean="0"/>
              <a:t>23/07/2008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015B6-EFCE-4E70-885B-FC67A7F4E5D5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7EBB-C545-4658-87F5-B5B98370CD4A}" type="datetimeFigureOut">
              <a:rPr lang="fr-FR" smtClean="0"/>
              <a:t>23/07/2008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015B6-EFCE-4E70-885B-FC67A7F4E5D5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7EBB-C545-4658-87F5-B5B98370CD4A}" type="datetimeFigureOut">
              <a:rPr lang="fr-FR" smtClean="0"/>
              <a:t>23/07/2008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015B6-EFCE-4E70-885B-FC67A7F4E5D5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7EBB-C545-4658-87F5-B5B98370CD4A}" type="datetimeFigureOut">
              <a:rPr lang="fr-FR" smtClean="0"/>
              <a:t>23/07/2008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015B6-EFCE-4E70-885B-FC67A7F4E5D5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7EBB-C545-4658-87F5-B5B98370CD4A}" type="datetimeFigureOut">
              <a:rPr lang="fr-FR" smtClean="0"/>
              <a:t>23/07/2008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015B6-EFCE-4E70-885B-FC67A7F4E5D5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7EBB-C545-4658-87F5-B5B98370CD4A}" type="datetimeFigureOut">
              <a:rPr lang="fr-FR" smtClean="0"/>
              <a:t>23/07/2008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015B6-EFCE-4E70-885B-FC67A7F4E5D5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9A7EBB-C545-4658-87F5-B5B98370CD4A}" type="datetimeFigureOut">
              <a:rPr lang="fr-FR" smtClean="0"/>
              <a:t>23/07/2008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6015B6-EFCE-4E70-885B-FC67A7F4E5D5}" type="slidenum">
              <a:rPr lang="fr-FR" smtClean="0"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AutoShape 97"/>
          <p:cNvSpPr>
            <a:spLocks noChangeArrowheads="1"/>
          </p:cNvSpPr>
          <p:nvPr/>
        </p:nvSpPr>
        <p:spPr bwMode="auto">
          <a:xfrm>
            <a:off x="2843213" y="2276475"/>
            <a:ext cx="5113337" cy="2663825"/>
          </a:xfrm>
          <a:prstGeom prst="roundRect">
            <a:avLst>
              <a:gd name="adj" fmla="val 16667"/>
            </a:avLst>
          </a:prstGeom>
          <a:solidFill>
            <a:srgbClr val="DDEBFF">
              <a:alpha val="80000"/>
            </a:srgbClr>
          </a:solidFill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9" name="AutoShape 85"/>
          <p:cNvSpPr>
            <a:spLocks noChangeArrowheads="1"/>
          </p:cNvSpPr>
          <p:nvPr/>
        </p:nvSpPr>
        <p:spPr bwMode="auto">
          <a:xfrm rot="5400000">
            <a:off x="-307974" y="3887787"/>
            <a:ext cx="3313112" cy="2627313"/>
          </a:xfrm>
          <a:prstGeom prst="roundRect">
            <a:avLst>
              <a:gd name="adj" fmla="val 16667"/>
            </a:avLst>
          </a:prstGeom>
          <a:solidFill>
            <a:srgbClr val="FFE8D1"/>
          </a:solidFill>
          <a:ln w="9525">
            <a:noFill/>
            <a:round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20" name="Oval 86"/>
          <p:cNvSpPr>
            <a:spLocks noChangeArrowheads="1"/>
          </p:cNvSpPr>
          <p:nvPr/>
        </p:nvSpPr>
        <p:spPr bwMode="auto">
          <a:xfrm>
            <a:off x="1042988" y="4797425"/>
            <a:ext cx="647700" cy="790575"/>
          </a:xfrm>
          <a:prstGeom prst="ellipse">
            <a:avLst/>
          </a:prstGeom>
          <a:solidFill>
            <a:srgbClr val="C0C0C0"/>
          </a:solidFill>
          <a:ln w="9525">
            <a:noFill/>
            <a:round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21" name="AutoShape 19"/>
          <p:cNvSpPr>
            <a:spLocks noChangeArrowheads="1"/>
          </p:cNvSpPr>
          <p:nvPr/>
        </p:nvSpPr>
        <p:spPr bwMode="auto">
          <a:xfrm rot="5400000">
            <a:off x="-672306" y="850106"/>
            <a:ext cx="3429000" cy="1728788"/>
          </a:xfrm>
          <a:prstGeom prst="doubleWave">
            <a:avLst>
              <a:gd name="adj1" fmla="val 6500"/>
              <a:gd name="adj2" fmla="val 0"/>
            </a:avLst>
          </a:prstGeom>
          <a:gradFill rotWithShape="1">
            <a:gsLst>
              <a:gs pos="0">
                <a:srgbClr val="663300"/>
              </a:gs>
              <a:gs pos="50000">
                <a:srgbClr val="A87000"/>
              </a:gs>
              <a:gs pos="100000">
                <a:srgbClr val="663300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22" name="Text Box 7"/>
          <p:cNvSpPr txBox="1">
            <a:spLocks noChangeArrowheads="1"/>
          </p:cNvSpPr>
          <p:nvPr/>
        </p:nvSpPr>
        <p:spPr bwMode="auto">
          <a:xfrm>
            <a:off x="250825" y="2598738"/>
            <a:ext cx="1512888" cy="366712"/>
          </a:xfrm>
          <a:prstGeom prst="rect">
            <a:avLst/>
          </a:prstGeom>
          <a:solidFill>
            <a:srgbClr val="7FE1DF">
              <a:alpha val="80000"/>
            </a:srgbClr>
          </a:soli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lIns="54000" rIns="5400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dirty="0">
                <a:latin typeface="Times New Roman" pitchFamily="18" charset="0"/>
              </a:rPr>
              <a:t>Bases puriques</a:t>
            </a:r>
          </a:p>
        </p:txBody>
      </p:sp>
      <p:sp>
        <p:nvSpPr>
          <p:cNvPr id="23" name="Text Box 13"/>
          <p:cNvSpPr txBox="1">
            <a:spLocks noChangeArrowheads="1"/>
          </p:cNvSpPr>
          <p:nvPr/>
        </p:nvSpPr>
        <p:spPr bwMode="auto">
          <a:xfrm>
            <a:off x="6156325" y="3500438"/>
            <a:ext cx="792163" cy="517525"/>
          </a:xfrm>
          <a:prstGeom prst="rect">
            <a:avLst/>
          </a:prstGeom>
          <a:solidFill>
            <a:srgbClr val="FFFF00">
              <a:alpha val="39999"/>
            </a:srgbClr>
          </a:soli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lIns="54000" rIns="5400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sz="1400">
                <a:latin typeface="Times New Roman" pitchFamily="18" charset="0"/>
              </a:rPr>
              <a:t>Xanthine oxydase</a:t>
            </a:r>
          </a:p>
        </p:txBody>
      </p:sp>
      <p:sp>
        <p:nvSpPr>
          <p:cNvPr id="24" name="Text Box 59"/>
          <p:cNvSpPr txBox="1">
            <a:spLocks noChangeArrowheads="1"/>
          </p:cNvSpPr>
          <p:nvPr/>
        </p:nvSpPr>
        <p:spPr bwMode="auto">
          <a:xfrm>
            <a:off x="3228975" y="2601913"/>
            <a:ext cx="1512888" cy="366712"/>
          </a:xfrm>
          <a:prstGeom prst="rect">
            <a:avLst/>
          </a:prstGeom>
          <a:solidFill>
            <a:srgbClr val="7FE1DF">
              <a:alpha val="39999"/>
            </a:srgbClr>
          </a:soli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lIns="54000" rIns="5400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>
                <a:latin typeface="Times New Roman" pitchFamily="18" charset="0"/>
              </a:rPr>
              <a:t>Bases puriques</a:t>
            </a:r>
          </a:p>
        </p:txBody>
      </p:sp>
      <p:sp>
        <p:nvSpPr>
          <p:cNvPr id="25" name="Line 60"/>
          <p:cNvSpPr>
            <a:spLocks noChangeShapeType="1"/>
          </p:cNvSpPr>
          <p:nvPr/>
        </p:nvSpPr>
        <p:spPr bwMode="auto">
          <a:xfrm flipV="1">
            <a:off x="1763713" y="2781300"/>
            <a:ext cx="1439862" cy="0"/>
          </a:xfrm>
          <a:prstGeom prst="line">
            <a:avLst/>
          </a:prstGeom>
          <a:noFill/>
          <a:ln w="34925">
            <a:solidFill>
              <a:srgbClr val="33CC33"/>
            </a:solidFill>
            <a:round/>
            <a:headEnd/>
            <a:tailEnd type="triangl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26" name="Line 61"/>
          <p:cNvSpPr>
            <a:spLocks noChangeShapeType="1"/>
          </p:cNvSpPr>
          <p:nvPr/>
        </p:nvSpPr>
        <p:spPr bwMode="auto">
          <a:xfrm flipV="1">
            <a:off x="1908175" y="2852738"/>
            <a:ext cx="1295400" cy="1008062"/>
          </a:xfrm>
          <a:prstGeom prst="line">
            <a:avLst/>
          </a:prstGeom>
          <a:noFill/>
          <a:ln w="38100">
            <a:solidFill>
              <a:srgbClr val="33CC33"/>
            </a:solidFill>
            <a:round/>
            <a:headEnd/>
            <a:tailEnd type="triangl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27" name="Line 65"/>
          <p:cNvSpPr>
            <a:spLocks noChangeShapeType="1"/>
          </p:cNvSpPr>
          <p:nvPr/>
        </p:nvSpPr>
        <p:spPr bwMode="auto">
          <a:xfrm flipV="1">
            <a:off x="3059113" y="4724400"/>
            <a:ext cx="792162" cy="1009650"/>
          </a:xfrm>
          <a:prstGeom prst="line">
            <a:avLst/>
          </a:prstGeom>
          <a:noFill/>
          <a:ln w="38100">
            <a:solidFill>
              <a:srgbClr val="33CC33"/>
            </a:solidFill>
            <a:round/>
            <a:headEnd/>
            <a:tailEnd type="triangl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28" name="Text Box 66"/>
          <p:cNvSpPr txBox="1">
            <a:spLocks noChangeArrowheads="1"/>
          </p:cNvSpPr>
          <p:nvPr/>
        </p:nvSpPr>
        <p:spPr bwMode="auto">
          <a:xfrm>
            <a:off x="2124075" y="3213100"/>
            <a:ext cx="574675" cy="366713"/>
          </a:xfrm>
          <a:prstGeom prst="rect">
            <a:avLst/>
          </a:prstGeom>
          <a:solidFill>
            <a:srgbClr val="B3FFB3">
              <a:alpha val="73000"/>
            </a:srgbClr>
          </a:soli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txBody>
          <a:bodyPr lIns="54000" rIns="5400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>
                <a:latin typeface="Times New Roman" pitchFamily="18" charset="0"/>
              </a:rPr>
              <a:t>10%</a:t>
            </a:r>
          </a:p>
        </p:txBody>
      </p:sp>
      <p:sp>
        <p:nvSpPr>
          <p:cNvPr id="29" name="Text Box 67"/>
          <p:cNvSpPr txBox="1">
            <a:spLocks noChangeArrowheads="1"/>
          </p:cNvSpPr>
          <p:nvPr/>
        </p:nvSpPr>
        <p:spPr bwMode="auto">
          <a:xfrm>
            <a:off x="2124075" y="2592388"/>
            <a:ext cx="574675" cy="366712"/>
          </a:xfrm>
          <a:prstGeom prst="rect">
            <a:avLst/>
          </a:prstGeom>
          <a:solidFill>
            <a:srgbClr val="B3FFB3">
              <a:alpha val="73000"/>
            </a:srgbClr>
          </a:soli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txBody>
          <a:bodyPr lIns="54000" rIns="5400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>
                <a:latin typeface="Times New Roman" pitchFamily="18" charset="0"/>
              </a:rPr>
              <a:t>20%</a:t>
            </a:r>
          </a:p>
        </p:txBody>
      </p:sp>
      <p:sp>
        <p:nvSpPr>
          <p:cNvPr id="30" name="Text Box 68"/>
          <p:cNvSpPr txBox="1">
            <a:spLocks noChangeArrowheads="1"/>
          </p:cNvSpPr>
          <p:nvPr/>
        </p:nvSpPr>
        <p:spPr bwMode="auto">
          <a:xfrm>
            <a:off x="3165475" y="5445125"/>
            <a:ext cx="576263" cy="366713"/>
          </a:xfrm>
          <a:prstGeom prst="rect">
            <a:avLst/>
          </a:prstGeom>
          <a:solidFill>
            <a:srgbClr val="B3FFB3">
              <a:alpha val="72000"/>
            </a:srgbClr>
          </a:soli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txBody>
          <a:bodyPr lIns="54000" rIns="5400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>
                <a:latin typeface="Times New Roman" pitchFamily="18" charset="0"/>
              </a:rPr>
              <a:t>70%</a:t>
            </a:r>
          </a:p>
        </p:txBody>
      </p:sp>
      <p:sp>
        <p:nvSpPr>
          <p:cNvPr id="31" name="AutoShape 72"/>
          <p:cNvSpPr>
            <a:spLocks noChangeArrowheads="1"/>
          </p:cNvSpPr>
          <p:nvPr/>
        </p:nvSpPr>
        <p:spPr bwMode="auto">
          <a:xfrm rot="19180414">
            <a:off x="8154449" y="865732"/>
            <a:ext cx="504825" cy="1916113"/>
          </a:xfrm>
          <a:prstGeom prst="flowChartOffpageConnector">
            <a:avLst/>
          </a:prstGeom>
          <a:gradFill flip="none" rotWithShape="1">
            <a:gsLst>
              <a:gs pos="0">
                <a:srgbClr val="FFFF99"/>
              </a:gs>
              <a:gs pos="50000">
                <a:schemeClr val="bg1"/>
              </a:gs>
              <a:gs pos="100000">
                <a:srgbClr val="FFFF99"/>
              </a:gs>
            </a:gsLst>
            <a:lin ang="0" scaled="1"/>
            <a:tileRect/>
          </a:gradFill>
          <a:ln w="9525">
            <a:solidFill>
              <a:srgbClr val="FFC000"/>
            </a:solidFill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32" name="Oval 73"/>
          <p:cNvSpPr>
            <a:spLocks noChangeArrowheads="1"/>
          </p:cNvSpPr>
          <p:nvPr/>
        </p:nvSpPr>
        <p:spPr bwMode="auto">
          <a:xfrm rot="19180414">
            <a:off x="6792006" y="98268"/>
            <a:ext cx="1320800" cy="1268413"/>
          </a:xfrm>
          <a:prstGeom prst="ellipse">
            <a:avLst/>
          </a:prstGeom>
          <a:gradFill>
            <a:gsLst>
              <a:gs pos="0">
                <a:schemeClr val="bg1"/>
              </a:gs>
              <a:gs pos="100000">
                <a:srgbClr val="FFFF99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FFC000"/>
            </a:solidFill>
            <a:round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33" name="Line 78"/>
          <p:cNvSpPr>
            <a:spLocks noChangeShapeType="1"/>
          </p:cNvSpPr>
          <p:nvPr/>
        </p:nvSpPr>
        <p:spPr bwMode="auto">
          <a:xfrm>
            <a:off x="3778250" y="3284538"/>
            <a:ext cx="1588" cy="9350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34" name="Line 79"/>
          <p:cNvSpPr>
            <a:spLocks noChangeShapeType="1"/>
          </p:cNvSpPr>
          <p:nvPr/>
        </p:nvSpPr>
        <p:spPr bwMode="auto">
          <a:xfrm>
            <a:off x="4930775" y="3140075"/>
            <a:ext cx="43021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35" name="Line 80"/>
          <p:cNvSpPr>
            <a:spLocks noChangeShapeType="1"/>
          </p:cNvSpPr>
          <p:nvPr/>
        </p:nvSpPr>
        <p:spPr bwMode="auto">
          <a:xfrm>
            <a:off x="4427538" y="3284538"/>
            <a:ext cx="0" cy="9350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36" name="AutoShape 81"/>
          <p:cNvSpPr>
            <a:spLocks noChangeArrowheads="1"/>
          </p:cNvSpPr>
          <p:nvPr/>
        </p:nvSpPr>
        <p:spPr bwMode="auto">
          <a:xfrm rot="5400000">
            <a:off x="7199313" y="4724400"/>
            <a:ext cx="2160588" cy="1728787"/>
          </a:xfrm>
          <a:prstGeom prst="doubleWave">
            <a:avLst>
              <a:gd name="adj1" fmla="val 6500"/>
              <a:gd name="adj2" fmla="val 0"/>
            </a:avLst>
          </a:prstGeom>
          <a:gradFill rotWithShape="1">
            <a:gsLst>
              <a:gs pos="0">
                <a:srgbClr val="663300"/>
              </a:gs>
              <a:gs pos="50000">
                <a:srgbClr val="A87000"/>
              </a:gs>
              <a:gs pos="100000">
                <a:srgbClr val="663300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37" name="Oval 87"/>
          <p:cNvSpPr>
            <a:spLocks noChangeArrowheads="1"/>
          </p:cNvSpPr>
          <p:nvPr/>
        </p:nvSpPr>
        <p:spPr bwMode="auto">
          <a:xfrm>
            <a:off x="3994150" y="2924175"/>
            <a:ext cx="936625" cy="431800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rgbClr val="3366FF"/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38" name="Text Box 17"/>
          <p:cNvSpPr txBox="1">
            <a:spLocks noChangeArrowheads="1"/>
          </p:cNvSpPr>
          <p:nvPr/>
        </p:nvSpPr>
        <p:spPr bwMode="auto">
          <a:xfrm>
            <a:off x="3935413" y="2936875"/>
            <a:ext cx="1081087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>
                <a:latin typeface="Times New Roman" pitchFamily="18" charset="0"/>
              </a:rPr>
              <a:t>Guanine </a:t>
            </a:r>
          </a:p>
        </p:txBody>
      </p:sp>
      <p:sp>
        <p:nvSpPr>
          <p:cNvPr id="39" name="Oval 88"/>
          <p:cNvSpPr>
            <a:spLocks noChangeArrowheads="1"/>
          </p:cNvSpPr>
          <p:nvPr/>
        </p:nvSpPr>
        <p:spPr bwMode="auto">
          <a:xfrm>
            <a:off x="3057525" y="2924175"/>
            <a:ext cx="936625" cy="431800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rgbClr val="9900CC"/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40" name="Text Box 18"/>
          <p:cNvSpPr txBox="1">
            <a:spLocks noChangeArrowheads="1"/>
          </p:cNvSpPr>
          <p:nvPr/>
        </p:nvSpPr>
        <p:spPr bwMode="auto">
          <a:xfrm>
            <a:off x="3024188" y="2936875"/>
            <a:ext cx="1008062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>
                <a:latin typeface="Times New Roman" pitchFamily="18" charset="0"/>
              </a:rPr>
              <a:t>Adénine</a:t>
            </a:r>
          </a:p>
        </p:txBody>
      </p:sp>
      <p:sp>
        <p:nvSpPr>
          <p:cNvPr id="41" name="Oval 89"/>
          <p:cNvSpPr>
            <a:spLocks noChangeArrowheads="1"/>
          </p:cNvSpPr>
          <p:nvPr/>
        </p:nvSpPr>
        <p:spPr bwMode="auto">
          <a:xfrm>
            <a:off x="3562350" y="4170363"/>
            <a:ext cx="1152525" cy="647700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rgbClr val="339966"/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42" name="Text Box 62"/>
          <p:cNvSpPr txBox="1">
            <a:spLocks noChangeArrowheads="1"/>
          </p:cNvSpPr>
          <p:nvPr/>
        </p:nvSpPr>
        <p:spPr bwMode="auto">
          <a:xfrm>
            <a:off x="3562350" y="4148138"/>
            <a:ext cx="1152525" cy="587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>
            <a:spAutoFit/>
          </a:bodyPr>
          <a:lstStyle/>
          <a:p>
            <a:pPr algn="ctr">
              <a:lnSpc>
                <a:spcPct val="90000"/>
              </a:lnSpc>
            </a:pPr>
            <a:r>
              <a:rPr lang="fr-FR">
                <a:latin typeface="Times New Roman" pitchFamily="18" charset="0"/>
              </a:rPr>
              <a:t>Ac inosinique</a:t>
            </a:r>
          </a:p>
        </p:txBody>
      </p:sp>
      <p:sp>
        <p:nvSpPr>
          <p:cNvPr id="43" name="Line 90"/>
          <p:cNvSpPr>
            <a:spLocks noChangeShapeType="1"/>
          </p:cNvSpPr>
          <p:nvPr/>
        </p:nvSpPr>
        <p:spPr bwMode="auto">
          <a:xfrm>
            <a:off x="4714875" y="4483100"/>
            <a:ext cx="431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44" name="Line 91"/>
          <p:cNvSpPr>
            <a:spLocks noChangeShapeType="1"/>
          </p:cNvSpPr>
          <p:nvPr/>
        </p:nvSpPr>
        <p:spPr bwMode="auto">
          <a:xfrm flipH="1" flipV="1">
            <a:off x="5867400" y="3357563"/>
            <a:ext cx="0" cy="8620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45" name="Line 95"/>
          <p:cNvSpPr>
            <a:spLocks noChangeShapeType="1"/>
          </p:cNvSpPr>
          <p:nvPr/>
        </p:nvSpPr>
        <p:spPr bwMode="auto">
          <a:xfrm>
            <a:off x="6372225" y="3140075"/>
            <a:ext cx="5762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46" name="Oval 98"/>
          <p:cNvSpPr>
            <a:spLocks noChangeArrowheads="1"/>
          </p:cNvSpPr>
          <p:nvPr/>
        </p:nvSpPr>
        <p:spPr bwMode="auto">
          <a:xfrm>
            <a:off x="501650" y="3716338"/>
            <a:ext cx="1584325" cy="360362"/>
          </a:xfrm>
          <a:prstGeom prst="ellipse">
            <a:avLst/>
          </a:prstGeom>
          <a:gradFill rotWithShape="1">
            <a:gsLst>
              <a:gs pos="0">
                <a:srgbClr val="FFFF99"/>
              </a:gs>
              <a:gs pos="100000">
                <a:srgbClr val="CC9900"/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47" name="Text Box 39"/>
          <p:cNvSpPr txBox="1">
            <a:spLocks noChangeArrowheads="1"/>
          </p:cNvSpPr>
          <p:nvPr/>
        </p:nvSpPr>
        <p:spPr bwMode="auto">
          <a:xfrm>
            <a:off x="476250" y="3690938"/>
            <a:ext cx="1655763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>
                <a:latin typeface="Times New Roman" pitchFamily="18" charset="0"/>
              </a:rPr>
              <a:t>Ac. nucléiques</a:t>
            </a:r>
          </a:p>
        </p:txBody>
      </p:sp>
      <p:sp>
        <p:nvSpPr>
          <p:cNvPr id="48" name="Freeform 105"/>
          <p:cNvSpPr>
            <a:spLocks/>
          </p:cNvSpPr>
          <p:nvPr/>
        </p:nvSpPr>
        <p:spPr bwMode="auto">
          <a:xfrm>
            <a:off x="744538" y="4797425"/>
            <a:ext cx="2314575" cy="1655763"/>
          </a:xfrm>
          <a:custGeom>
            <a:avLst/>
            <a:gdLst/>
            <a:ahLst/>
            <a:cxnLst>
              <a:cxn ang="0">
                <a:pos x="98" y="0"/>
              </a:cxn>
              <a:cxn ang="0">
                <a:pos x="7" y="453"/>
              </a:cxn>
              <a:cxn ang="0">
                <a:pos x="143" y="907"/>
              </a:cxn>
              <a:cxn ang="0">
                <a:pos x="687" y="1043"/>
              </a:cxn>
              <a:cxn ang="0">
                <a:pos x="1141" y="907"/>
              </a:cxn>
              <a:cxn ang="0">
                <a:pos x="1458" y="590"/>
              </a:cxn>
            </a:cxnLst>
            <a:rect l="0" t="0" r="r" b="b"/>
            <a:pathLst>
              <a:path w="1458" h="1043">
                <a:moveTo>
                  <a:pt x="98" y="0"/>
                </a:moveTo>
                <a:cubicBezTo>
                  <a:pt x="49" y="151"/>
                  <a:pt x="0" y="302"/>
                  <a:pt x="7" y="453"/>
                </a:cubicBezTo>
                <a:cubicBezTo>
                  <a:pt x="14" y="604"/>
                  <a:pt x="30" y="809"/>
                  <a:pt x="143" y="907"/>
                </a:cubicBezTo>
                <a:cubicBezTo>
                  <a:pt x="256" y="1005"/>
                  <a:pt x="521" y="1043"/>
                  <a:pt x="687" y="1043"/>
                </a:cubicBezTo>
                <a:cubicBezTo>
                  <a:pt x="853" y="1043"/>
                  <a:pt x="1013" y="982"/>
                  <a:pt x="1141" y="907"/>
                </a:cubicBezTo>
                <a:cubicBezTo>
                  <a:pt x="1269" y="832"/>
                  <a:pt x="1405" y="643"/>
                  <a:pt x="1458" y="590"/>
                </a:cubicBezTo>
              </a:path>
            </a:pathLst>
          </a:custGeom>
          <a:noFill/>
          <a:ln w="38100">
            <a:solidFill>
              <a:srgbClr val="00CC00"/>
            </a:solidFill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endParaRPr lang="fr-FR"/>
          </a:p>
        </p:txBody>
      </p:sp>
      <p:grpSp>
        <p:nvGrpSpPr>
          <p:cNvPr id="49" name="Group 108"/>
          <p:cNvGrpSpPr>
            <a:grpSpLocks/>
          </p:cNvGrpSpPr>
          <p:nvPr/>
        </p:nvGrpSpPr>
        <p:grpSpPr bwMode="auto">
          <a:xfrm>
            <a:off x="428625" y="4416425"/>
            <a:ext cx="1236663" cy="381000"/>
            <a:chOff x="158" y="2782"/>
            <a:chExt cx="779" cy="240"/>
          </a:xfrm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</p:grpSpPr>
        <p:sp>
          <p:nvSpPr>
            <p:cNvPr id="50" name="Oval 102"/>
            <p:cNvSpPr>
              <a:spLocks noChangeArrowheads="1"/>
            </p:cNvSpPr>
            <p:nvPr/>
          </p:nvSpPr>
          <p:spPr bwMode="auto">
            <a:xfrm>
              <a:off x="158" y="2795"/>
              <a:ext cx="772" cy="227"/>
            </a:xfrm>
            <a:prstGeom prst="ellipse">
              <a:avLst/>
            </a:prstGeom>
            <a:gradFill rotWithShape="1">
              <a:gsLst>
                <a:gs pos="0">
                  <a:schemeClr val="bg1"/>
                </a:gs>
                <a:gs pos="100000">
                  <a:srgbClr val="CC0000"/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51" name="Text Box 6"/>
            <p:cNvSpPr txBox="1">
              <a:spLocks noChangeArrowheads="1"/>
            </p:cNvSpPr>
            <p:nvPr/>
          </p:nvSpPr>
          <p:spPr bwMode="auto">
            <a:xfrm>
              <a:off x="166" y="2782"/>
              <a:ext cx="771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fr-FR">
                  <a:latin typeface="Times New Roman" pitchFamily="18" charset="0"/>
                </a:rPr>
                <a:t>Ribose-5P</a:t>
              </a:r>
            </a:p>
          </p:txBody>
        </p:sp>
      </p:grpSp>
      <p:grpSp>
        <p:nvGrpSpPr>
          <p:cNvPr id="52" name="Group 107"/>
          <p:cNvGrpSpPr>
            <a:grpSpLocks/>
          </p:cNvGrpSpPr>
          <p:nvPr/>
        </p:nvGrpSpPr>
        <p:grpSpPr bwMode="auto">
          <a:xfrm>
            <a:off x="395288" y="5661025"/>
            <a:ext cx="936625" cy="431800"/>
            <a:chOff x="241" y="3521"/>
            <a:chExt cx="590" cy="272"/>
          </a:xfrm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</p:grpSpPr>
        <p:sp>
          <p:nvSpPr>
            <p:cNvPr id="53" name="Oval 103"/>
            <p:cNvSpPr>
              <a:spLocks noChangeArrowheads="1"/>
            </p:cNvSpPr>
            <p:nvPr/>
          </p:nvSpPr>
          <p:spPr bwMode="auto">
            <a:xfrm>
              <a:off x="295" y="3521"/>
              <a:ext cx="453" cy="272"/>
            </a:xfrm>
            <a:prstGeom prst="ellipse">
              <a:avLst/>
            </a:prstGeom>
            <a:gradFill rotWithShape="1">
              <a:gsLst>
                <a:gs pos="0">
                  <a:schemeClr val="bg1"/>
                </a:gs>
                <a:gs pos="100000">
                  <a:srgbClr val="CC0000"/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54" name="Text Box 5"/>
            <p:cNvSpPr txBox="1">
              <a:spLocks noChangeArrowheads="1"/>
            </p:cNvSpPr>
            <p:nvPr/>
          </p:nvSpPr>
          <p:spPr bwMode="auto">
            <a:xfrm>
              <a:off x="241" y="3537"/>
              <a:ext cx="590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fr-FR">
                  <a:latin typeface="Times New Roman" pitchFamily="18" charset="0"/>
                </a:rPr>
                <a:t>PRPP</a:t>
              </a:r>
            </a:p>
          </p:txBody>
        </p:sp>
      </p:grpSp>
      <p:grpSp>
        <p:nvGrpSpPr>
          <p:cNvPr id="55" name="Group 106"/>
          <p:cNvGrpSpPr>
            <a:grpSpLocks/>
          </p:cNvGrpSpPr>
          <p:nvPr/>
        </p:nvGrpSpPr>
        <p:grpSpPr bwMode="auto">
          <a:xfrm>
            <a:off x="2124075" y="6084888"/>
            <a:ext cx="647700" cy="368300"/>
            <a:chOff x="1271" y="3833"/>
            <a:chExt cx="408" cy="232"/>
          </a:xfrm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</p:grpSpPr>
        <p:sp>
          <p:nvSpPr>
            <p:cNvPr id="56" name="Oval 104"/>
            <p:cNvSpPr>
              <a:spLocks noChangeArrowheads="1"/>
            </p:cNvSpPr>
            <p:nvPr/>
          </p:nvSpPr>
          <p:spPr bwMode="auto">
            <a:xfrm>
              <a:off x="1292" y="3838"/>
              <a:ext cx="363" cy="227"/>
            </a:xfrm>
            <a:prstGeom prst="ellipse">
              <a:avLst/>
            </a:prstGeom>
            <a:gradFill rotWithShape="1">
              <a:gsLst>
                <a:gs pos="0">
                  <a:schemeClr val="bg1"/>
                </a:gs>
                <a:gs pos="100000">
                  <a:srgbClr val="CC0000"/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57" name="Text Box 21"/>
            <p:cNvSpPr txBox="1">
              <a:spLocks noChangeArrowheads="1"/>
            </p:cNvSpPr>
            <p:nvPr/>
          </p:nvSpPr>
          <p:spPr bwMode="auto">
            <a:xfrm>
              <a:off x="1271" y="3833"/>
              <a:ext cx="408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fr-FR">
                  <a:latin typeface="Times New Roman" pitchFamily="18" charset="0"/>
                </a:rPr>
                <a:t>PRA</a:t>
              </a:r>
            </a:p>
          </p:txBody>
        </p:sp>
      </p:grpSp>
      <p:sp>
        <p:nvSpPr>
          <p:cNvPr id="58" name="Text Box 4"/>
          <p:cNvSpPr txBox="1">
            <a:spLocks noChangeArrowheads="1"/>
          </p:cNvSpPr>
          <p:nvPr/>
        </p:nvSpPr>
        <p:spPr bwMode="auto">
          <a:xfrm>
            <a:off x="395288" y="4941888"/>
            <a:ext cx="863600" cy="517525"/>
          </a:xfrm>
          <a:prstGeom prst="rect">
            <a:avLst/>
          </a:prstGeom>
          <a:solidFill>
            <a:srgbClr val="CC99FF">
              <a:alpha val="70000"/>
            </a:srgbClr>
          </a:soli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lIns="54000" rIns="5400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sz="1400" dirty="0">
                <a:latin typeface="Times New Roman" pitchFamily="18" charset="0"/>
              </a:rPr>
              <a:t>PRPP synthétase</a:t>
            </a:r>
          </a:p>
        </p:txBody>
      </p:sp>
      <p:sp>
        <p:nvSpPr>
          <p:cNvPr id="59" name="Text Box 9"/>
          <p:cNvSpPr txBox="1">
            <a:spLocks noChangeArrowheads="1"/>
          </p:cNvSpPr>
          <p:nvPr/>
        </p:nvSpPr>
        <p:spPr bwMode="auto">
          <a:xfrm>
            <a:off x="1147763" y="6292850"/>
            <a:ext cx="687387" cy="304800"/>
          </a:xfrm>
          <a:prstGeom prst="rect">
            <a:avLst/>
          </a:prstGeom>
          <a:solidFill>
            <a:srgbClr val="CC99FF">
              <a:alpha val="80000"/>
            </a:srgbClr>
          </a:soli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lIns="54000" rIns="1800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sz="1400" dirty="0">
                <a:latin typeface="Times New Roman" pitchFamily="18" charset="0"/>
              </a:rPr>
              <a:t>GPRAT</a:t>
            </a:r>
          </a:p>
        </p:txBody>
      </p:sp>
      <p:sp>
        <p:nvSpPr>
          <p:cNvPr id="60" name="Oval 109"/>
          <p:cNvSpPr>
            <a:spLocks noChangeArrowheads="1"/>
          </p:cNvSpPr>
          <p:nvPr/>
        </p:nvSpPr>
        <p:spPr bwMode="auto">
          <a:xfrm>
            <a:off x="5364163" y="2936875"/>
            <a:ext cx="1008062" cy="431800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rgbClr val="33CCCC"/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61" name="Text Box 14"/>
          <p:cNvSpPr txBox="1">
            <a:spLocks noChangeArrowheads="1"/>
          </p:cNvSpPr>
          <p:nvPr/>
        </p:nvSpPr>
        <p:spPr bwMode="auto">
          <a:xfrm>
            <a:off x="5362575" y="2949575"/>
            <a:ext cx="10096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lIns="54000" rIns="5400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>
                <a:latin typeface="Times New Roman" pitchFamily="18" charset="0"/>
              </a:rPr>
              <a:t>Xanthine</a:t>
            </a:r>
          </a:p>
        </p:txBody>
      </p:sp>
      <p:sp>
        <p:nvSpPr>
          <p:cNvPr id="62" name="Oval 110"/>
          <p:cNvSpPr>
            <a:spLocks noChangeArrowheads="1"/>
          </p:cNvSpPr>
          <p:nvPr/>
        </p:nvSpPr>
        <p:spPr bwMode="auto">
          <a:xfrm>
            <a:off x="5148263" y="4221163"/>
            <a:ext cx="1511300" cy="431800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rgbClr val="00CC66"/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63" name="Text Box 15"/>
          <p:cNvSpPr txBox="1">
            <a:spLocks noChangeArrowheads="1"/>
          </p:cNvSpPr>
          <p:nvPr/>
        </p:nvSpPr>
        <p:spPr bwMode="auto">
          <a:xfrm>
            <a:off x="5218113" y="4233863"/>
            <a:ext cx="14414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lIns="54000" rIns="5400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>
                <a:latin typeface="Times New Roman" pitchFamily="18" charset="0"/>
              </a:rPr>
              <a:t>Hypoxanthine </a:t>
            </a:r>
          </a:p>
        </p:txBody>
      </p:sp>
      <p:sp>
        <p:nvSpPr>
          <p:cNvPr id="64" name="Freeform 111"/>
          <p:cNvSpPr>
            <a:spLocks/>
          </p:cNvSpPr>
          <p:nvPr/>
        </p:nvSpPr>
        <p:spPr bwMode="auto">
          <a:xfrm>
            <a:off x="7164388" y="836613"/>
            <a:ext cx="1655762" cy="1944687"/>
          </a:xfrm>
          <a:custGeom>
            <a:avLst/>
            <a:gdLst/>
            <a:ahLst/>
            <a:cxnLst>
              <a:cxn ang="0">
                <a:pos x="68" y="1186"/>
              </a:cxn>
              <a:cxn ang="0">
                <a:pos x="68" y="143"/>
              </a:cxn>
              <a:cxn ang="0">
                <a:pos x="476" y="325"/>
              </a:cxn>
              <a:cxn ang="0">
                <a:pos x="386" y="687"/>
              </a:cxn>
              <a:cxn ang="0">
                <a:pos x="703" y="687"/>
              </a:cxn>
              <a:cxn ang="0">
                <a:pos x="930" y="914"/>
              </a:cxn>
            </a:cxnLst>
            <a:rect l="0" t="0" r="r" b="b"/>
            <a:pathLst>
              <a:path w="930" h="1186">
                <a:moveTo>
                  <a:pt x="68" y="1186"/>
                </a:moveTo>
                <a:cubicBezTo>
                  <a:pt x="34" y="736"/>
                  <a:pt x="0" y="286"/>
                  <a:pt x="68" y="143"/>
                </a:cubicBezTo>
                <a:cubicBezTo>
                  <a:pt x="136" y="0"/>
                  <a:pt x="423" y="234"/>
                  <a:pt x="476" y="325"/>
                </a:cubicBezTo>
                <a:cubicBezTo>
                  <a:pt x="529" y="416"/>
                  <a:pt x="348" y="627"/>
                  <a:pt x="386" y="687"/>
                </a:cubicBezTo>
                <a:cubicBezTo>
                  <a:pt x="424" y="747"/>
                  <a:pt x="612" y="649"/>
                  <a:pt x="703" y="687"/>
                </a:cubicBezTo>
                <a:cubicBezTo>
                  <a:pt x="794" y="725"/>
                  <a:pt x="862" y="819"/>
                  <a:pt x="930" y="914"/>
                </a:cubicBezTo>
              </a:path>
            </a:pathLst>
          </a:cu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65" name="Freeform 112"/>
          <p:cNvSpPr>
            <a:spLocks/>
          </p:cNvSpPr>
          <p:nvPr/>
        </p:nvSpPr>
        <p:spPr bwMode="auto">
          <a:xfrm>
            <a:off x="7435850" y="3429000"/>
            <a:ext cx="863600" cy="2160588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453" y="680"/>
              </a:cxn>
              <a:cxn ang="0">
                <a:pos x="544" y="1678"/>
              </a:cxn>
            </a:cxnLst>
            <a:rect l="0" t="0" r="r" b="b"/>
            <a:pathLst>
              <a:path w="544" h="1678">
                <a:moveTo>
                  <a:pt x="0" y="0"/>
                </a:moveTo>
                <a:cubicBezTo>
                  <a:pt x="181" y="200"/>
                  <a:pt x="362" y="400"/>
                  <a:pt x="453" y="680"/>
                </a:cubicBezTo>
                <a:cubicBezTo>
                  <a:pt x="544" y="960"/>
                  <a:pt x="544" y="1319"/>
                  <a:pt x="544" y="1678"/>
                </a:cubicBezTo>
              </a:path>
            </a:pathLst>
          </a:cu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endParaRPr lang="fr-FR"/>
          </a:p>
        </p:txBody>
      </p:sp>
      <p:grpSp>
        <p:nvGrpSpPr>
          <p:cNvPr id="66" name="Group 84"/>
          <p:cNvGrpSpPr>
            <a:grpSpLocks/>
          </p:cNvGrpSpPr>
          <p:nvPr/>
        </p:nvGrpSpPr>
        <p:grpSpPr bwMode="auto">
          <a:xfrm>
            <a:off x="6948488" y="2746375"/>
            <a:ext cx="817562" cy="792163"/>
            <a:chOff x="3424" y="891"/>
            <a:chExt cx="515" cy="499"/>
          </a:xfrm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</p:grpSpPr>
        <p:sp>
          <p:nvSpPr>
            <p:cNvPr id="67" name="Oval 83"/>
            <p:cNvSpPr>
              <a:spLocks noChangeArrowheads="1"/>
            </p:cNvSpPr>
            <p:nvPr/>
          </p:nvSpPr>
          <p:spPr bwMode="auto">
            <a:xfrm>
              <a:off x="3424" y="891"/>
              <a:ext cx="499" cy="499"/>
            </a:xfrm>
            <a:prstGeom prst="ellipse">
              <a:avLst/>
            </a:prstGeom>
            <a:gradFill rotWithShape="1">
              <a:gsLst>
                <a:gs pos="0">
                  <a:schemeClr val="bg1"/>
                </a:gs>
                <a:gs pos="100000">
                  <a:schemeClr val="accent1"/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68" name="Text Box 71"/>
            <p:cNvSpPr txBox="1">
              <a:spLocks noChangeArrowheads="1"/>
            </p:cNvSpPr>
            <p:nvPr/>
          </p:nvSpPr>
          <p:spPr bwMode="auto">
            <a:xfrm>
              <a:off x="3440" y="911"/>
              <a:ext cx="499" cy="4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fr-FR">
                  <a:latin typeface="Times New Roman" pitchFamily="18" charset="0"/>
                </a:rPr>
                <a:t>Ac. urique </a:t>
              </a:r>
            </a:p>
          </p:txBody>
        </p:sp>
      </p:grpSp>
      <p:sp>
        <p:nvSpPr>
          <p:cNvPr id="69" name="Text Box 113"/>
          <p:cNvSpPr txBox="1">
            <a:spLocks noChangeArrowheads="1"/>
          </p:cNvSpPr>
          <p:nvPr/>
        </p:nvSpPr>
        <p:spPr bwMode="auto">
          <a:xfrm>
            <a:off x="8243888" y="1700213"/>
            <a:ext cx="720725" cy="366712"/>
          </a:xfrm>
          <a:prstGeom prst="rect">
            <a:avLst/>
          </a:prstGeom>
          <a:solidFill>
            <a:srgbClr val="FF0000">
              <a:alpha val="30000"/>
            </a:srgbClr>
          </a:soli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lIns="54000" rIns="5400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dirty="0">
                <a:latin typeface="Times New Roman" pitchFamily="18" charset="0"/>
              </a:rPr>
              <a:t>~80%</a:t>
            </a:r>
          </a:p>
        </p:txBody>
      </p:sp>
      <p:sp>
        <p:nvSpPr>
          <p:cNvPr id="70" name="Text Box 114"/>
          <p:cNvSpPr txBox="1">
            <a:spLocks noChangeArrowheads="1"/>
          </p:cNvSpPr>
          <p:nvPr/>
        </p:nvSpPr>
        <p:spPr bwMode="auto">
          <a:xfrm>
            <a:off x="8053388" y="4076700"/>
            <a:ext cx="695325" cy="366713"/>
          </a:xfrm>
          <a:prstGeom prst="rect">
            <a:avLst/>
          </a:prstGeom>
          <a:solidFill>
            <a:srgbClr val="FF0000">
              <a:alpha val="30000"/>
            </a:srgbClr>
          </a:soli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txBody>
          <a:bodyPr lIns="54000" rIns="5400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dirty="0">
                <a:latin typeface="Times New Roman" pitchFamily="18" charset="0"/>
              </a:rPr>
              <a:t>~20%</a:t>
            </a:r>
          </a:p>
        </p:txBody>
      </p:sp>
      <p:grpSp>
        <p:nvGrpSpPr>
          <p:cNvPr id="71" name="Group 121"/>
          <p:cNvGrpSpPr>
            <a:grpSpLocks/>
          </p:cNvGrpSpPr>
          <p:nvPr/>
        </p:nvGrpSpPr>
        <p:grpSpPr bwMode="auto">
          <a:xfrm>
            <a:off x="7740650" y="5589588"/>
            <a:ext cx="1081088" cy="431800"/>
            <a:chOff x="4876" y="3838"/>
            <a:chExt cx="681" cy="272"/>
          </a:xfrm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</p:grpSpPr>
        <p:sp>
          <p:nvSpPr>
            <p:cNvPr id="72" name="Oval 115"/>
            <p:cNvSpPr>
              <a:spLocks noChangeArrowheads="1"/>
            </p:cNvSpPr>
            <p:nvPr/>
          </p:nvSpPr>
          <p:spPr bwMode="auto">
            <a:xfrm>
              <a:off x="4876" y="3838"/>
              <a:ext cx="680" cy="272"/>
            </a:xfrm>
            <a:prstGeom prst="ellipse">
              <a:avLst/>
            </a:prstGeom>
            <a:gradFill rotWithShape="1">
              <a:gsLst>
                <a:gs pos="0">
                  <a:schemeClr val="bg1"/>
                </a:gs>
                <a:gs pos="100000">
                  <a:srgbClr val="CCCC00"/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73" name="Text Box 96"/>
            <p:cNvSpPr txBox="1">
              <a:spLocks noChangeArrowheads="1"/>
            </p:cNvSpPr>
            <p:nvPr/>
          </p:nvSpPr>
          <p:spPr bwMode="auto">
            <a:xfrm>
              <a:off x="4876" y="3846"/>
              <a:ext cx="681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 lIns="54000" rIns="54000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fr-FR">
                  <a:latin typeface="Times New Roman" pitchFamily="18" charset="0"/>
                </a:rPr>
                <a:t>Allantoïne </a:t>
              </a:r>
            </a:p>
          </p:txBody>
        </p:sp>
      </p:grpSp>
      <p:sp>
        <p:nvSpPr>
          <p:cNvPr id="74" name="Line 116"/>
          <p:cNvSpPr>
            <a:spLocks noChangeShapeType="1"/>
          </p:cNvSpPr>
          <p:nvPr/>
        </p:nvSpPr>
        <p:spPr bwMode="auto">
          <a:xfrm>
            <a:off x="1042988" y="654050"/>
            <a:ext cx="0" cy="1944688"/>
          </a:xfrm>
          <a:prstGeom prst="line">
            <a:avLst/>
          </a:prstGeom>
          <a:noFill/>
          <a:ln w="38100">
            <a:solidFill>
              <a:srgbClr val="CC99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75" name="Text Box 12"/>
          <p:cNvSpPr txBox="1">
            <a:spLocks noChangeArrowheads="1"/>
          </p:cNvSpPr>
          <p:nvPr/>
        </p:nvSpPr>
        <p:spPr bwMode="auto">
          <a:xfrm>
            <a:off x="430213" y="1230313"/>
            <a:ext cx="1225550" cy="730250"/>
          </a:xfrm>
          <a:prstGeom prst="rect">
            <a:avLst/>
          </a:prstGeom>
          <a:solidFill>
            <a:srgbClr val="FFFF00">
              <a:alpha val="60001"/>
            </a:srgbClr>
          </a:soli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>
            <a:spAutoFit/>
          </a:bodyPr>
          <a:lstStyle/>
          <a:p>
            <a:pPr algn="ctr"/>
            <a:r>
              <a:rPr lang="fr-FR" sz="1400" dirty="0">
                <a:latin typeface="Times New Roman" pitchFamily="18" charset="0"/>
              </a:rPr>
              <a:t>Nucléases</a:t>
            </a:r>
          </a:p>
          <a:p>
            <a:pPr algn="ctr"/>
            <a:r>
              <a:rPr lang="fr-FR" sz="1400" dirty="0" err="1">
                <a:latin typeface="Times New Roman" pitchFamily="18" charset="0"/>
              </a:rPr>
              <a:t>Nucléotidases</a:t>
            </a:r>
            <a:endParaRPr lang="fr-FR" sz="1400" dirty="0">
              <a:latin typeface="Times New Roman" pitchFamily="18" charset="0"/>
            </a:endParaRPr>
          </a:p>
          <a:p>
            <a:pPr algn="ctr"/>
            <a:r>
              <a:rPr lang="fr-FR" sz="1400" dirty="0" err="1">
                <a:latin typeface="Times New Roman" pitchFamily="18" charset="0"/>
              </a:rPr>
              <a:t>Nucléosidases</a:t>
            </a:r>
            <a:endParaRPr lang="fr-FR" sz="1400" dirty="0">
              <a:latin typeface="Times New Roman" pitchFamily="18" charset="0"/>
            </a:endParaRPr>
          </a:p>
        </p:txBody>
      </p:sp>
      <p:sp>
        <p:nvSpPr>
          <p:cNvPr id="76" name="Line 117"/>
          <p:cNvSpPr>
            <a:spLocks noChangeShapeType="1"/>
          </p:cNvSpPr>
          <p:nvPr/>
        </p:nvSpPr>
        <p:spPr bwMode="auto">
          <a:xfrm flipH="1">
            <a:off x="5867400" y="3789363"/>
            <a:ext cx="2889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77" name="Line 118"/>
          <p:cNvSpPr>
            <a:spLocks noChangeShapeType="1"/>
          </p:cNvSpPr>
          <p:nvPr/>
        </p:nvSpPr>
        <p:spPr bwMode="auto">
          <a:xfrm flipV="1">
            <a:off x="6588125" y="3141663"/>
            <a:ext cx="0" cy="3587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78" name="Text Box 8"/>
          <p:cNvSpPr txBox="1">
            <a:spLocks noChangeArrowheads="1"/>
          </p:cNvSpPr>
          <p:nvPr/>
        </p:nvSpPr>
        <p:spPr bwMode="auto">
          <a:xfrm>
            <a:off x="6687244" y="490519"/>
            <a:ext cx="720725" cy="366713"/>
          </a:xfrm>
          <a:prstGeom prst="rect">
            <a:avLst/>
          </a:prstGeom>
          <a:solidFill>
            <a:srgbClr val="FFFF00">
              <a:alpha val="39999"/>
            </a:srgbClr>
          </a:soli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dirty="0">
                <a:latin typeface="Times New Roman" pitchFamily="18" charset="0"/>
              </a:rPr>
              <a:t>REIN</a:t>
            </a:r>
          </a:p>
        </p:txBody>
      </p:sp>
      <p:sp>
        <p:nvSpPr>
          <p:cNvPr id="79" name="Text Box 119"/>
          <p:cNvSpPr txBox="1">
            <a:spLocks noChangeArrowheads="1"/>
          </p:cNvSpPr>
          <p:nvPr/>
        </p:nvSpPr>
        <p:spPr bwMode="auto">
          <a:xfrm>
            <a:off x="468313" y="0"/>
            <a:ext cx="1223962" cy="366713"/>
          </a:xfrm>
          <a:prstGeom prst="rect">
            <a:avLst/>
          </a:prstGeom>
          <a:solidFill>
            <a:srgbClr val="FFD009">
              <a:alpha val="63000"/>
            </a:srgbClr>
          </a:soli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>
                <a:latin typeface="Times New Roman" pitchFamily="18" charset="0"/>
              </a:rPr>
              <a:t>INTESTIN</a:t>
            </a:r>
          </a:p>
        </p:txBody>
      </p:sp>
      <p:grpSp>
        <p:nvGrpSpPr>
          <p:cNvPr id="80" name="Group 101"/>
          <p:cNvGrpSpPr>
            <a:grpSpLocks/>
          </p:cNvGrpSpPr>
          <p:nvPr/>
        </p:nvGrpSpPr>
        <p:grpSpPr bwMode="auto">
          <a:xfrm>
            <a:off x="214313" y="450850"/>
            <a:ext cx="1655762" cy="385763"/>
            <a:chOff x="1202" y="436"/>
            <a:chExt cx="1043" cy="243"/>
          </a:xfrm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</p:grpSpPr>
        <p:sp>
          <p:nvSpPr>
            <p:cNvPr id="81" name="Oval 99"/>
            <p:cNvSpPr>
              <a:spLocks noChangeArrowheads="1"/>
            </p:cNvSpPr>
            <p:nvPr/>
          </p:nvSpPr>
          <p:spPr bwMode="auto">
            <a:xfrm>
              <a:off x="1218" y="452"/>
              <a:ext cx="998" cy="227"/>
            </a:xfrm>
            <a:prstGeom prst="ellipse">
              <a:avLst/>
            </a:prstGeom>
            <a:gradFill rotWithShape="1">
              <a:gsLst>
                <a:gs pos="0">
                  <a:srgbClr val="FFFF99"/>
                </a:gs>
                <a:gs pos="100000">
                  <a:srgbClr val="CC9900"/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82" name="Text Box 100"/>
            <p:cNvSpPr txBox="1">
              <a:spLocks noChangeArrowheads="1"/>
            </p:cNvSpPr>
            <p:nvPr/>
          </p:nvSpPr>
          <p:spPr bwMode="auto">
            <a:xfrm>
              <a:off x="1202" y="436"/>
              <a:ext cx="1043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fr-FR">
                  <a:latin typeface="Times New Roman" pitchFamily="18" charset="0"/>
                </a:rPr>
                <a:t>Ac. nucléiques</a:t>
              </a:r>
            </a:p>
          </p:txBody>
        </p:sp>
      </p:grpSp>
      <p:sp>
        <p:nvSpPr>
          <p:cNvPr id="83" name="Text Box 120"/>
          <p:cNvSpPr txBox="1">
            <a:spLocks noChangeArrowheads="1"/>
          </p:cNvSpPr>
          <p:nvPr/>
        </p:nvSpPr>
        <p:spPr bwMode="auto">
          <a:xfrm>
            <a:off x="7667625" y="6286520"/>
            <a:ext cx="1223963" cy="366713"/>
          </a:xfrm>
          <a:prstGeom prst="rect">
            <a:avLst/>
          </a:prstGeom>
          <a:solidFill>
            <a:srgbClr val="FFD009">
              <a:alpha val="63000"/>
            </a:srgbClr>
          </a:soli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dirty="0">
                <a:latin typeface="Times New Roman" pitchFamily="18" charset="0"/>
              </a:rPr>
              <a:t>INTESTIN</a:t>
            </a:r>
          </a:p>
        </p:txBody>
      </p:sp>
      <p:sp>
        <p:nvSpPr>
          <p:cNvPr id="84" name="Text Box 122"/>
          <p:cNvSpPr txBox="1">
            <a:spLocks noChangeArrowheads="1"/>
          </p:cNvSpPr>
          <p:nvPr/>
        </p:nvSpPr>
        <p:spPr bwMode="auto">
          <a:xfrm>
            <a:off x="2039925" y="5000636"/>
            <a:ext cx="746125" cy="366713"/>
          </a:xfrm>
          <a:prstGeom prst="rect">
            <a:avLst/>
          </a:prstGeom>
          <a:solidFill>
            <a:srgbClr val="FFCC99">
              <a:alpha val="60001"/>
            </a:srgbClr>
          </a:soli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lIns="54000" rIns="5400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>
                <a:latin typeface="Times New Roman" pitchFamily="18" charset="0"/>
              </a:rPr>
              <a:t>TISSU</a:t>
            </a:r>
          </a:p>
        </p:txBody>
      </p:sp>
      <p:sp>
        <p:nvSpPr>
          <p:cNvPr id="85" name="Line 126"/>
          <p:cNvSpPr>
            <a:spLocks noChangeShapeType="1"/>
          </p:cNvSpPr>
          <p:nvPr/>
        </p:nvSpPr>
        <p:spPr bwMode="auto">
          <a:xfrm>
            <a:off x="5148263" y="2781300"/>
            <a:ext cx="0" cy="3619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86" name="Text Box 125"/>
          <p:cNvSpPr txBox="1">
            <a:spLocks noChangeArrowheads="1"/>
          </p:cNvSpPr>
          <p:nvPr/>
        </p:nvSpPr>
        <p:spPr bwMode="auto">
          <a:xfrm>
            <a:off x="4800600" y="2527300"/>
            <a:ext cx="720725" cy="304800"/>
          </a:xfrm>
          <a:prstGeom prst="rect">
            <a:avLst/>
          </a:prstGeom>
          <a:solidFill>
            <a:srgbClr val="FFFF00">
              <a:alpha val="39999"/>
            </a:srgbClr>
          </a:soli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lIns="54000" rIns="5400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sz="1400">
                <a:latin typeface="Times New Roman" pitchFamily="18" charset="0"/>
              </a:rPr>
              <a:t>guanase</a:t>
            </a:r>
          </a:p>
        </p:txBody>
      </p:sp>
      <p:sp>
        <p:nvSpPr>
          <p:cNvPr id="87" name="Text Box 127"/>
          <p:cNvSpPr txBox="1">
            <a:spLocks noChangeArrowheads="1"/>
          </p:cNvSpPr>
          <p:nvPr/>
        </p:nvSpPr>
        <p:spPr bwMode="auto">
          <a:xfrm rot="16200000">
            <a:off x="-972341" y="5388321"/>
            <a:ext cx="2384419" cy="323165"/>
          </a:xfrm>
          <a:prstGeom prst="rect">
            <a:avLst/>
          </a:prstGeom>
          <a:solidFill>
            <a:srgbClr val="CC0000">
              <a:alpha val="50000"/>
            </a:srgbClr>
          </a:soli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54000" tIns="0" rIns="5400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dirty="0" err="1">
                <a:latin typeface="Times New Roman" pitchFamily="18" charset="0"/>
              </a:rPr>
              <a:t>Purinosynthèse</a:t>
            </a:r>
            <a:r>
              <a:rPr lang="fr-FR" dirty="0">
                <a:latin typeface="Times New Roman" pitchFamily="18" charset="0"/>
              </a:rPr>
              <a:t> de novo</a:t>
            </a:r>
          </a:p>
        </p:txBody>
      </p:sp>
      <p:sp>
        <p:nvSpPr>
          <p:cNvPr id="88" name="Line 128"/>
          <p:cNvSpPr>
            <a:spLocks noChangeShapeType="1"/>
          </p:cNvSpPr>
          <p:nvPr/>
        </p:nvSpPr>
        <p:spPr bwMode="auto">
          <a:xfrm>
            <a:off x="5724525" y="4941888"/>
            <a:ext cx="0" cy="358775"/>
          </a:xfrm>
          <a:prstGeom prst="line">
            <a:avLst/>
          </a:prstGeom>
          <a:noFill/>
          <a:ln w="38100">
            <a:solidFill>
              <a:srgbClr val="FF0000"/>
            </a:solidFill>
            <a:prstDash val="sysDot"/>
            <a:round/>
            <a:headEnd/>
            <a:tailEnd type="triangl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89" name="AutoShape 129"/>
          <p:cNvSpPr>
            <a:spLocks noChangeArrowheads="1"/>
          </p:cNvSpPr>
          <p:nvPr/>
        </p:nvSpPr>
        <p:spPr bwMode="auto">
          <a:xfrm>
            <a:off x="4572000" y="5273675"/>
            <a:ext cx="2303463" cy="1584325"/>
          </a:xfrm>
          <a:prstGeom prst="roundRect">
            <a:avLst>
              <a:gd name="adj" fmla="val 16667"/>
            </a:avLst>
          </a:prstGeom>
          <a:solidFill>
            <a:srgbClr val="EBFFFF"/>
          </a:solidFill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90" name="Text Box 130"/>
          <p:cNvSpPr txBox="1">
            <a:spLocks noChangeArrowheads="1"/>
          </p:cNvSpPr>
          <p:nvPr/>
        </p:nvSpPr>
        <p:spPr bwMode="auto">
          <a:xfrm>
            <a:off x="5219700" y="5300663"/>
            <a:ext cx="1512888" cy="366712"/>
          </a:xfrm>
          <a:prstGeom prst="rect">
            <a:avLst/>
          </a:prstGeom>
          <a:solidFill>
            <a:srgbClr val="7FE1DF">
              <a:alpha val="39999"/>
            </a:srgbClr>
          </a:soli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lIns="54000" rIns="5400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>
                <a:latin typeface="Times New Roman" pitchFamily="18" charset="0"/>
              </a:rPr>
              <a:t>Bases puriques</a:t>
            </a:r>
          </a:p>
        </p:txBody>
      </p:sp>
      <p:sp>
        <p:nvSpPr>
          <p:cNvPr id="91" name="Text Box 139"/>
          <p:cNvSpPr txBox="1">
            <a:spLocks noChangeArrowheads="1"/>
          </p:cNvSpPr>
          <p:nvPr/>
        </p:nvSpPr>
        <p:spPr bwMode="auto">
          <a:xfrm>
            <a:off x="5148263" y="6453188"/>
            <a:ext cx="1295400" cy="366712"/>
          </a:xfrm>
          <a:prstGeom prst="rect">
            <a:avLst/>
          </a:prstGeom>
          <a:solidFill>
            <a:srgbClr val="7FE1DF">
              <a:alpha val="39999"/>
            </a:srgbClr>
          </a:soli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lIns="54000" rIns="5400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>
                <a:latin typeface="Times New Roman" pitchFamily="18" charset="0"/>
              </a:rPr>
              <a:t>Nucléotides </a:t>
            </a:r>
          </a:p>
        </p:txBody>
      </p:sp>
      <p:sp>
        <p:nvSpPr>
          <p:cNvPr id="92" name="Line 140"/>
          <p:cNvSpPr>
            <a:spLocks noChangeShapeType="1"/>
          </p:cNvSpPr>
          <p:nvPr/>
        </p:nvSpPr>
        <p:spPr bwMode="auto">
          <a:xfrm>
            <a:off x="5795963" y="5661025"/>
            <a:ext cx="0" cy="86360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93" name="Freeform 141"/>
          <p:cNvSpPr>
            <a:spLocks/>
          </p:cNvSpPr>
          <p:nvPr/>
        </p:nvSpPr>
        <p:spPr bwMode="auto">
          <a:xfrm>
            <a:off x="5219700" y="5661025"/>
            <a:ext cx="600075" cy="64770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318" y="136"/>
              </a:cxn>
              <a:cxn ang="0">
                <a:pos x="363" y="408"/>
              </a:cxn>
            </a:cxnLst>
            <a:rect l="0" t="0" r="r" b="b"/>
            <a:pathLst>
              <a:path w="378" h="408">
                <a:moveTo>
                  <a:pt x="0" y="0"/>
                </a:moveTo>
                <a:cubicBezTo>
                  <a:pt x="129" y="34"/>
                  <a:pt x="258" y="68"/>
                  <a:pt x="318" y="136"/>
                </a:cubicBezTo>
                <a:cubicBezTo>
                  <a:pt x="378" y="204"/>
                  <a:pt x="370" y="306"/>
                  <a:pt x="363" y="408"/>
                </a:cubicBezTo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94" name="Text Box 137"/>
          <p:cNvSpPr txBox="1">
            <a:spLocks noChangeArrowheads="1"/>
          </p:cNvSpPr>
          <p:nvPr/>
        </p:nvSpPr>
        <p:spPr bwMode="auto">
          <a:xfrm>
            <a:off x="5770563" y="5805488"/>
            <a:ext cx="720725" cy="517525"/>
          </a:xfrm>
          <a:prstGeom prst="rect">
            <a:avLst/>
          </a:prstGeom>
          <a:solidFill>
            <a:srgbClr val="FFFF00">
              <a:alpha val="39999"/>
            </a:srgbClr>
          </a:soli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lIns="54000" rIns="54000">
            <a:spAutoFit/>
          </a:bodyPr>
          <a:lstStyle/>
          <a:p>
            <a:pPr algn="ctr"/>
            <a:r>
              <a:rPr lang="fr-FR" sz="1400">
                <a:latin typeface="Times New Roman" pitchFamily="18" charset="0"/>
              </a:rPr>
              <a:t>HGPRT</a:t>
            </a:r>
          </a:p>
          <a:p>
            <a:pPr algn="ctr"/>
            <a:r>
              <a:rPr lang="fr-FR" sz="1400">
                <a:latin typeface="Times New Roman" pitchFamily="18" charset="0"/>
              </a:rPr>
              <a:t>APRT</a:t>
            </a:r>
          </a:p>
        </p:txBody>
      </p:sp>
      <p:grpSp>
        <p:nvGrpSpPr>
          <p:cNvPr id="95" name="Group 131"/>
          <p:cNvGrpSpPr>
            <a:grpSpLocks/>
          </p:cNvGrpSpPr>
          <p:nvPr/>
        </p:nvGrpSpPr>
        <p:grpSpPr bwMode="auto">
          <a:xfrm>
            <a:off x="4427538" y="5445125"/>
            <a:ext cx="936625" cy="431800"/>
            <a:chOff x="241" y="3521"/>
            <a:chExt cx="590" cy="272"/>
          </a:xfrm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</p:grpSpPr>
        <p:sp>
          <p:nvSpPr>
            <p:cNvPr id="96" name="Oval 132"/>
            <p:cNvSpPr>
              <a:spLocks noChangeArrowheads="1"/>
            </p:cNvSpPr>
            <p:nvPr/>
          </p:nvSpPr>
          <p:spPr bwMode="auto">
            <a:xfrm>
              <a:off x="295" y="3521"/>
              <a:ext cx="453" cy="272"/>
            </a:xfrm>
            <a:prstGeom prst="ellipse">
              <a:avLst/>
            </a:prstGeom>
            <a:gradFill rotWithShape="1">
              <a:gsLst>
                <a:gs pos="0">
                  <a:schemeClr val="bg1"/>
                </a:gs>
                <a:gs pos="100000">
                  <a:srgbClr val="CC0000"/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97" name="Text Box 133"/>
            <p:cNvSpPr txBox="1">
              <a:spLocks noChangeArrowheads="1"/>
            </p:cNvSpPr>
            <p:nvPr/>
          </p:nvSpPr>
          <p:spPr bwMode="auto">
            <a:xfrm>
              <a:off x="241" y="3537"/>
              <a:ext cx="590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fr-FR">
                  <a:latin typeface="Times New Roman" pitchFamily="18" charset="0"/>
                </a:rPr>
                <a:t>PRPP</a:t>
              </a:r>
            </a:p>
          </p:txBody>
        </p:sp>
      </p:grpSp>
      <p:sp>
        <p:nvSpPr>
          <p:cNvPr id="2" name="Line 73"/>
          <p:cNvSpPr>
            <a:spLocks noChangeShapeType="1"/>
          </p:cNvSpPr>
          <p:nvPr/>
        </p:nvSpPr>
        <p:spPr bwMode="auto">
          <a:xfrm flipH="1">
            <a:off x="1835150" y="692150"/>
            <a:ext cx="504825" cy="0"/>
          </a:xfrm>
          <a:prstGeom prst="line">
            <a:avLst/>
          </a:prstGeom>
          <a:noFill/>
          <a:ln w="60325">
            <a:solidFill>
              <a:schemeClr val="tx1"/>
            </a:solidFill>
            <a:round/>
            <a:headEnd/>
            <a:tailEnd type="triangl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3" name="Line 74"/>
          <p:cNvSpPr>
            <a:spLocks noChangeShapeType="1"/>
          </p:cNvSpPr>
          <p:nvPr/>
        </p:nvSpPr>
        <p:spPr bwMode="auto">
          <a:xfrm flipH="1">
            <a:off x="1187450" y="5229225"/>
            <a:ext cx="431800" cy="0"/>
          </a:xfrm>
          <a:prstGeom prst="line">
            <a:avLst/>
          </a:prstGeom>
          <a:noFill/>
          <a:ln w="60325">
            <a:solidFill>
              <a:schemeClr val="tx1"/>
            </a:solidFill>
            <a:round/>
            <a:headEnd/>
            <a:tailEnd type="triangl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4" name="Line 75"/>
          <p:cNvSpPr>
            <a:spLocks noChangeShapeType="1"/>
          </p:cNvSpPr>
          <p:nvPr/>
        </p:nvSpPr>
        <p:spPr bwMode="auto">
          <a:xfrm flipH="1">
            <a:off x="1692275" y="4581525"/>
            <a:ext cx="431800" cy="0"/>
          </a:xfrm>
          <a:prstGeom prst="line">
            <a:avLst/>
          </a:prstGeom>
          <a:noFill/>
          <a:ln w="60325">
            <a:solidFill>
              <a:schemeClr val="tx1"/>
            </a:solidFill>
            <a:round/>
            <a:headEnd/>
            <a:tailEnd type="triangl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5" name="Line 76"/>
          <p:cNvSpPr>
            <a:spLocks noChangeShapeType="1"/>
          </p:cNvSpPr>
          <p:nvPr/>
        </p:nvSpPr>
        <p:spPr bwMode="auto">
          <a:xfrm flipH="1">
            <a:off x="2051050" y="3933825"/>
            <a:ext cx="433388" cy="0"/>
          </a:xfrm>
          <a:prstGeom prst="line">
            <a:avLst/>
          </a:prstGeom>
          <a:noFill/>
          <a:ln w="60325">
            <a:solidFill>
              <a:schemeClr val="tx1"/>
            </a:solidFill>
            <a:round/>
            <a:headEnd/>
            <a:tailEnd type="triangl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6" name="Line 87"/>
          <p:cNvSpPr>
            <a:spLocks noChangeShapeType="1"/>
          </p:cNvSpPr>
          <p:nvPr/>
        </p:nvSpPr>
        <p:spPr bwMode="auto">
          <a:xfrm flipH="1">
            <a:off x="6443663" y="5949950"/>
            <a:ext cx="504825" cy="0"/>
          </a:xfrm>
          <a:prstGeom prst="line">
            <a:avLst/>
          </a:prstGeom>
          <a:noFill/>
          <a:ln w="60325">
            <a:solidFill>
              <a:schemeClr val="tx1"/>
            </a:solidFill>
            <a:round/>
            <a:headEnd/>
            <a:tailEnd type="triangl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7" name="Line 88"/>
          <p:cNvSpPr>
            <a:spLocks noChangeShapeType="1"/>
          </p:cNvSpPr>
          <p:nvPr/>
        </p:nvSpPr>
        <p:spPr bwMode="auto">
          <a:xfrm flipH="1">
            <a:off x="6948488" y="3860800"/>
            <a:ext cx="503237" cy="0"/>
          </a:xfrm>
          <a:prstGeom prst="line">
            <a:avLst/>
          </a:prstGeom>
          <a:noFill/>
          <a:ln w="60325">
            <a:solidFill>
              <a:schemeClr val="tx1"/>
            </a:solidFill>
            <a:round/>
            <a:headEnd/>
            <a:tailEnd type="triangl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8" name="Line 89"/>
          <p:cNvSpPr>
            <a:spLocks noChangeShapeType="1"/>
          </p:cNvSpPr>
          <p:nvPr/>
        </p:nvSpPr>
        <p:spPr bwMode="auto">
          <a:xfrm flipH="1" flipV="1">
            <a:off x="8231188" y="2014538"/>
            <a:ext cx="12700" cy="477837"/>
          </a:xfrm>
          <a:prstGeom prst="line">
            <a:avLst/>
          </a:prstGeom>
          <a:noFill/>
          <a:ln w="60325">
            <a:solidFill>
              <a:schemeClr val="tx1"/>
            </a:solidFill>
            <a:round/>
            <a:headEnd/>
            <a:tailEnd type="triangl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9" name="Line 90"/>
          <p:cNvSpPr>
            <a:spLocks noChangeShapeType="1"/>
          </p:cNvSpPr>
          <p:nvPr/>
        </p:nvSpPr>
        <p:spPr bwMode="auto">
          <a:xfrm flipH="1">
            <a:off x="7667625" y="620713"/>
            <a:ext cx="0" cy="431800"/>
          </a:xfrm>
          <a:prstGeom prst="line">
            <a:avLst/>
          </a:prstGeom>
          <a:noFill/>
          <a:ln w="60325">
            <a:solidFill>
              <a:schemeClr val="tx1"/>
            </a:solidFill>
            <a:round/>
            <a:headEnd/>
            <a:tailEnd type="triangl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10" name="Oval 91"/>
          <p:cNvSpPr>
            <a:spLocks noChangeArrowheads="1"/>
          </p:cNvSpPr>
          <p:nvPr/>
        </p:nvSpPr>
        <p:spPr bwMode="auto">
          <a:xfrm>
            <a:off x="2339975" y="501650"/>
            <a:ext cx="358775" cy="358775"/>
          </a:xfrm>
          <a:prstGeom prst="ellipse">
            <a:avLst/>
          </a:prstGeom>
          <a:solidFill>
            <a:srgbClr val="EAEAEA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pPr algn="ctr"/>
            <a:r>
              <a:rPr lang="fr-FR"/>
              <a:t>1</a:t>
            </a:r>
          </a:p>
        </p:txBody>
      </p:sp>
      <p:sp>
        <p:nvSpPr>
          <p:cNvPr id="11" name="Oval 92"/>
          <p:cNvSpPr>
            <a:spLocks noChangeArrowheads="1"/>
          </p:cNvSpPr>
          <p:nvPr/>
        </p:nvSpPr>
        <p:spPr bwMode="auto">
          <a:xfrm>
            <a:off x="2484438" y="3751263"/>
            <a:ext cx="358775" cy="358775"/>
          </a:xfrm>
          <a:prstGeom prst="ellipse">
            <a:avLst/>
          </a:prstGeom>
          <a:solidFill>
            <a:srgbClr val="EAEAEA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pPr algn="ctr"/>
            <a:r>
              <a:rPr lang="fr-FR"/>
              <a:t>2</a:t>
            </a:r>
          </a:p>
        </p:txBody>
      </p:sp>
      <p:sp>
        <p:nvSpPr>
          <p:cNvPr id="12" name="Oval 93"/>
          <p:cNvSpPr>
            <a:spLocks noChangeArrowheads="1"/>
          </p:cNvSpPr>
          <p:nvPr/>
        </p:nvSpPr>
        <p:spPr bwMode="auto">
          <a:xfrm>
            <a:off x="2124075" y="4398963"/>
            <a:ext cx="358775" cy="358775"/>
          </a:xfrm>
          <a:prstGeom prst="ellipse">
            <a:avLst/>
          </a:prstGeom>
          <a:solidFill>
            <a:srgbClr val="EAEAEA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pPr algn="ctr"/>
            <a:r>
              <a:rPr lang="fr-FR"/>
              <a:t>3</a:t>
            </a:r>
          </a:p>
        </p:txBody>
      </p:sp>
      <p:sp>
        <p:nvSpPr>
          <p:cNvPr id="13" name="Oval 94"/>
          <p:cNvSpPr>
            <a:spLocks noChangeArrowheads="1"/>
          </p:cNvSpPr>
          <p:nvPr/>
        </p:nvSpPr>
        <p:spPr bwMode="auto">
          <a:xfrm>
            <a:off x="1619250" y="5046663"/>
            <a:ext cx="358775" cy="358775"/>
          </a:xfrm>
          <a:prstGeom prst="ellipse">
            <a:avLst/>
          </a:prstGeom>
          <a:solidFill>
            <a:srgbClr val="EAEAEA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pPr algn="ctr"/>
            <a:r>
              <a:rPr lang="fr-FR"/>
              <a:t>4</a:t>
            </a:r>
          </a:p>
        </p:txBody>
      </p:sp>
      <p:sp>
        <p:nvSpPr>
          <p:cNvPr id="14" name="Oval 95"/>
          <p:cNvSpPr>
            <a:spLocks noChangeArrowheads="1"/>
          </p:cNvSpPr>
          <p:nvPr/>
        </p:nvSpPr>
        <p:spPr bwMode="auto">
          <a:xfrm>
            <a:off x="6948488" y="5759450"/>
            <a:ext cx="358775" cy="358775"/>
          </a:xfrm>
          <a:prstGeom prst="ellipse">
            <a:avLst/>
          </a:prstGeom>
          <a:solidFill>
            <a:srgbClr val="EAEAEA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pPr algn="ctr"/>
            <a:r>
              <a:rPr lang="fr-FR"/>
              <a:t>5</a:t>
            </a:r>
          </a:p>
        </p:txBody>
      </p:sp>
      <p:sp>
        <p:nvSpPr>
          <p:cNvPr id="15" name="Oval 96"/>
          <p:cNvSpPr>
            <a:spLocks noChangeArrowheads="1"/>
          </p:cNvSpPr>
          <p:nvPr/>
        </p:nvSpPr>
        <p:spPr bwMode="auto">
          <a:xfrm>
            <a:off x="7448550" y="3678238"/>
            <a:ext cx="358775" cy="358775"/>
          </a:xfrm>
          <a:prstGeom prst="ellipse">
            <a:avLst/>
          </a:prstGeom>
          <a:solidFill>
            <a:srgbClr val="EAEAEA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pPr algn="ctr"/>
            <a:r>
              <a:rPr lang="fr-FR"/>
              <a:t>6</a:t>
            </a:r>
          </a:p>
        </p:txBody>
      </p:sp>
      <p:sp>
        <p:nvSpPr>
          <p:cNvPr id="16" name="Oval 97"/>
          <p:cNvSpPr>
            <a:spLocks noChangeArrowheads="1"/>
          </p:cNvSpPr>
          <p:nvPr/>
        </p:nvSpPr>
        <p:spPr bwMode="auto">
          <a:xfrm>
            <a:off x="8062913" y="2492375"/>
            <a:ext cx="358775" cy="358775"/>
          </a:xfrm>
          <a:prstGeom prst="ellipse">
            <a:avLst/>
          </a:prstGeom>
          <a:solidFill>
            <a:srgbClr val="EAEAEA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pPr algn="ctr"/>
            <a:r>
              <a:rPr lang="fr-FR"/>
              <a:t>7</a:t>
            </a:r>
          </a:p>
        </p:txBody>
      </p:sp>
      <p:sp>
        <p:nvSpPr>
          <p:cNvPr id="17" name="Oval 98"/>
          <p:cNvSpPr>
            <a:spLocks noChangeArrowheads="1"/>
          </p:cNvSpPr>
          <p:nvPr/>
        </p:nvSpPr>
        <p:spPr bwMode="auto">
          <a:xfrm>
            <a:off x="7477125" y="260350"/>
            <a:ext cx="358775" cy="358775"/>
          </a:xfrm>
          <a:prstGeom prst="ellipse">
            <a:avLst/>
          </a:prstGeom>
          <a:solidFill>
            <a:srgbClr val="EAEAEA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pPr algn="ctr"/>
            <a:r>
              <a:rPr lang="fr-FR"/>
              <a:t>8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117</TotalTime>
  <Words>65</Words>
  <Application>Microsoft Office PowerPoint</Application>
  <PresentationFormat>Affichage à l'écran (4:3)</PresentationFormat>
  <Paragraphs>44</Paragraphs>
  <Slides>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Thème Office</vt:lpstr>
      <vt:lpstr>Diapositive 1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Dumas Karine</dc:creator>
  <cp:lastModifiedBy>Dumas Karine</cp:lastModifiedBy>
  <cp:revision>46</cp:revision>
  <dcterms:created xsi:type="dcterms:W3CDTF">2008-07-23T07:21:36Z</dcterms:created>
  <dcterms:modified xsi:type="dcterms:W3CDTF">2008-07-23T09:19:03Z</dcterms:modified>
</cp:coreProperties>
</file>