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Ellipse 75"/>
          <p:cNvSpPr/>
          <p:nvPr/>
        </p:nvSpPr>
        <p:spPr>
          <a:xfrm>
            <a:off x="6437350" y="4822844"/>
            <a:ext cx="1920864" cy="612028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D1B36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5" name="Ellipse 74"/>
          <p:cNvSpPr/>
          <p:nvPr/>
        </p:nvSpPr>
        <p:spPr>
          <a:xfrm>
            <a:off x="6504807" y="4286256"/>
            <a:ext cx="1785950" cy="469900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D1B36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74" name="Connecteur droit 73"/>
          <p:cNvCxnSpPr/>
          <p:nvPr/>
        </p:nvCxnSpPr>
        <p:spPr>
          <a:xfrm>
            <a:off x="2474913" y="3332163"/>
            <a:ext cx="360362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avec flèche 68"/>
          <p:cNvCxnSpPr/>
          <p:nvPr/>
        </p:nvCxnSpPr>
        <p:spPr>
          <a:xfrm rot="5400000" flipV="1">
            <a:off x="-1166812" y="2806700"/>
            <a:ext cx="316865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>
            <a:off x="406400" y="4403725"/>
            <a:ext cx="357188" cy="3175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70"/>
          <p:cNvCxnSpPr/>
          <p:nvPr/>
        </p:nvCxnSpPr>
        <p:spPr>
          <a:xfrm>
            <a:off x="423863" y="3521075"/>
            <a:ext cx="576262" cy="3175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71"/>
          <p:cNvCxnSpPr/>
          <p:nvPr/>
        </p:nvCxnSpPr>
        <p:spPr>
          <a:xfrm>
            <a:off x="427038" y="2640013"/>
            <a:ext cx="431800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72"/>
          <p:cNvCxnSpPr/>
          <p:nvPr/>
        </p:nvCxnSpPr>
        <p:spPr>
          <a:xfrm>
            <a:off x="427038" y="1763713"/>
            <a:ext cx="357187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Ellipse 55"/>
          <p:cNvSpPr/>
          <p:nvPr/>
        </p:nvSpPr>
        <p:spPr>
          <a:xfrm>
            <a:off x="566667" y="1820850"/>
            <a:ext cx="1157366" cy="530236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7" name="Ellipse 56"/>
          <p:cNvSpPr/>
          <p:nvPr/>
        </p:nvSpPr>
        <p:spPr>
          <a:xfrm>
            <a:off x="492880" y="2613648"/>
            <a:ext cx="1643106" cy="621676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8" name="Ellipse 57"/>
          <p:cNvSpPr/>
          <p:nvPr/>
        </p:nvSpPr>
        <p:spPr>
          <a:xfrm>
            <a:off x="428564" y="3556000"/>
            <a:ext cx="1785982" cy="542304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9" name="Ellipse 58"/>
          <p:cNvSpPr/>
          <p:nvPr/>
        </p:nvSpPr>
        <p:spPr>
          <a:xfrm>
            <a:off x="500034" y="4478338"/>
            <a:ext cx="1428760" cy="606436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0" name="Ellipse 59"/>
          <p:cNvSpPr/>
          <p:nvPr/>
        </p:nvSpPr>
        <p:spPr>
          <a:xfrm>
            <a:off x="2500298" y="1288396"/>
            <a:ext cx="1554210" cy="540404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1" name="Ellipse 60"/>
          <p:cNvSpPr/>
          <p:nvPr/>
        </p:nvSpPr>
        <p:spPr>
          <a:xfrm>
            <a:off x="2483642" y="2219316"/>
            <a:ext cx="1803400" cy="828684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2" name="Ellipse 61"/>
          <p:cNvSpPr/>
          <p:nvPr/>
        </p:nvSpPr>
        <p:spPr>
          <a:xfrm>
            <a:off x="2492383" y="3382962"/>
            <a:ext cx="1785918" cy="550238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3" name="Ellipse 62"/>
          <p:cNvSpPr/>
          <p:nvPr/>
        </p:nvSpPr>
        <p:spPr>
          <a:xfrm>
            <a:off x="2497930" y="4181479"/>
            <a:ext cx="1917700" cy="718522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4" name="Ellipse 63"/>
          <p:cNvSpPr/>
          <p:nvPr/>
        </p:nvSpPr>
        <p:spPr>
          <a:xfrm>
            <a:off x="4786282" y="1836098"/>
            <a:ext cx="1214478" cy="378456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5" name="Ellipse 64"/>
          <p:cNvSpPr/>
          <p:nvPr/>
        </p:nvSpPr>
        <p:spPr>
          <a:xfrm>
            <a:off x="4714876" y="2490790"/>
            <a:ext cx="1000132" cy="621676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6" name="Ellipse 65"/>
          <p:cNvSpPr/>
          <p:nvPr/>
        </p:nvSpPr>
        <p:spPr>
          <a:xfrm>
            <a:off x="4651387" y="3475055"/>
            <a:ext cx="1357290" cy="714380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7" name="Ellipse 66"/>
          <p:cNvSpPr/>
          <p:nvPr/>
        </p:nvSpPr>
        <p:spPr>
          <a:xfrm>
            <a:off x="6722105" y="2598558"/>
            <a:ext cx="1500198" cy="621676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50" name="Connecteur droit avec flèche 49"/>
          <p:cNvCxnSpPr/>
          <p:nvPr/>
        </p:nvCxnSpPr>
        <p:spPr>
          <a:xfrm rot="5400000" flipV="1">
            <a:off x="1040606" y="2793207"/>
            <a:ext cx="2843213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/>
          <p:cNvCxnSpPr/>
          <p:nvPr/>
        </p:nvCxnSpPr>
        <p:spPr>
          <a:xfrm>
            <a:off x="2454275" y="4202113"/>
            <a:ext cx="360363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>
            <a:off x="2479675" y="2149475"/>
            <a:ext cx="357188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rot="5400000" flipV="1">
            <a:off x="3501232" y="2312194"/>
            <a:ext cx="2195512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/>
          <p:cNvCxnSpPr/>
          <p:nvPr/>
        </p:nvCxnSpPr>
        <p:spPr>
          <a:xfrm>
            <a:off x="4592638" y="3430588"/>
            <a:ext cx="333375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>
            <a:off x="4598988" y="2482850"/>
            <a:ext cx="357187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>
            <a:off x="4598988" y="1770063"/>
            <a:ext cx="357187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 rot="5400000" flipV="1">
            <a:off x="5272088" y="2470150"/>
            <a:ext cx="237490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 rot="5400000" flipV="1">
            <a:off x="6750050" y="1038225"/>
            <a:ext cx="215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rot="5400000">
            <a:off x="5178425" y="1038225"/>
            <a:ext cx="215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rot="5400000" flipV="1">
            <a:off x="2820988" y="1038225"/>
            <a:ext cx="215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rot="10800000" flipH="1" flipV="1">
            <a:off x="1052513" y="927100"/>
            <a:ext cx="5815012" cy="1588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2357422" y="1142984"/>
            <a:ext cx="1214446" cy="298810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defRPr/>
            </a:pPr>
            <a:r>
              <a:rPr lang="fr-FR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Prélèvement 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6363314" y="1142984"/>
            <a:ext cx="1060763" cy="298810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defRPr/>
            </a:pPr>
            <a:r>
              <a:rPr lang="fr-FR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Culture</a:t>
            </a:r>
          </a:p>
        </p:txBody>
      </p:sp>
      <p:sp>
        <p:nvSpPr>
          <p:cNvPr id="22556" name="Text Box 27"/>
          <p:cNvSpPr txBox="1">
            <a:spLocks noChangeArrowheads="1"/>
          </p:cNvSpPr>
          <p:nvPr/>
        </p:nvSpPr>
        <p:spPr bwMode="auto">
          <a:xfrm>
            <a:off x="357158" y="1125538"/>
            <a:ext cx="1508125" cy="254000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lnSpc>
                <a:spcPct val="85000"/>
              </a:lnSpc>
              <a:defRPr/>
            </a:pPr>
            <a:r>
              <a: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Interrogatoire 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4460856" y="1142984"/>
            <a:ext cx="1643075" cy="298810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defRPr/>
            </a:pPr>
            <a:r>
              <a:rPr lang="fr-FR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Examen direct 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4741845" y="2357430"/>
            <a:ext cx="969489" cy="268033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defRPr/>
            </a:pPr>
            <a:r>
              <a:rPr lang="fr-FR" sz="16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Cheveux  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4735481" y="3286124"/>
            <a:ext cx="1122215" cy="268032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defRPr/>
            </a:pPr>
            <a:r>
              <a:rPr lang="fr-FR" sz="16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Observations   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4747390" y="1643050"/>
            <a:ext cx="1411851" cy="268032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defRPr/>
            </a:pPr>
            <a:r>
              <a:rPr lang="fr-FR" sz="16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Ongles, squames</a:t>
            </a:r>
          </a:p>
        </p:txBody>
      </p:sp>
      <p:sp>
        <p:nvSpPr>
          <p:cNvPr id="22573" name="Text Box 55"/>
          <p:cNvSpPr txBox="1">
            <a:spLocks noChangeArrowheads="1"/>
          </p:cNvSpPr>
          <p:nvPr/>
        </p:nvSpPr>
        <p:spPr bwMode="auto">
          <a:xfrm>
            <a:off x="2625725" y="2038340"/>
            <a:ext cx="928694" cy="24341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fr-FR" sz="16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Teignes</a:t>
            </a:r>
          </a:p>
        </p:txBody>
      </p:sp>
      <p:cxnSp>
        <p:nvCxnSpPr>
          <p:cNvPr id="43" name="Connecteur droit 42"/>
          <p:cNvCxnSpPr/>
          <p:nvPr/>
        </p:nvCxnSpPr>
        <p:spPr>
          <a:xfrm>
            <a:off x="6472238" y="3652838"/>
            <a:ext cx="357187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>
            <a:off x="6459538" y="2568575"/>
            <a:ext cx="357187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>
            <a:off x="6459538" y="1912938"/>
            <a:ext cx="357187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6641123" y="1707384"/>
            <a:ext cx="1071538" cy="432180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lnSpc>
                <a:spcPts val="1600"/>
              </a:lnSpc>
              <a:defRPr/>
            </a:pPr>
            <a:r>
              <a:rPr lang="fr-FR" sz="16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Sabouraud</a:t>
            </a: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fr-FR" sz="16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actidione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6634207" y="2353878"/>
            <a:ext cx="1724007" cy="432180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lnSpc>
                <a:spcPts val="1600"/>
              </a:lnSpc>
              <a:defRPr/>
            </a:pPr>
            <a:r>
              <a:rPr lang="fr-FR" sz="16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Milieu Lacrimel de Borelli, Malt … 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6615724" y="3425448"/>
            <a:ext cx="1455765" cy="432180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lnSpc>
                <a:spcPts val="1600"/>
              </a:lnSpc>
              <a:defRPr/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Milieux pauvres (RAT, PCB)</a:t>
            </a:r>
          </a:p>
        </p:txBody>
      </p:sp>
      <p:sp>
        <p:nvSpPr>
          <p:cNvPr id="14433" name="Text Box 70"/>
          <p:cNvSpPr txBox="1">
            <a:spLocks noChangeArrowheads="1"/>
          </p:cNvSpPr>
          <p:nvPr/>
        </p:nvSpPr>
        <p:spPr bwMode="auto">
          <a:xfrm>
            <a:off x="2519363" y="2325688"/>
            <a:ext cx="17303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300">
                <a:latin typeface="Times New Roman" pitchFamily="18" charset="0"/>
              </a:rPr>
              <a:t>Lampe de Wood</a:t>
            </a:r>
          </a:p>
          <a:p>
            <a:pPr algn="ctr">
              <a:lnSpc>
                <a:spcPts val="1300"/>
              </a:lnSpc>
            </a:pPr>
            <a:r>
              <a:rPr lang="fr-FR" sz="1300">
                <a:latin typeface="Times New Roman" pitchFamily="18" charset="0"/>
              </a:rPr>
              <a:t>Prélever squames, croutes cheveux cassés </a:t>
            </a:r>
            <a:r>
              <a:rPr lang="fr-FR" sz="1200">
                <a:latin typeface="Times New Roman" pitchFamily="18" charset="0"/>
              </a:rPr>
              <a:t>(chaque lésion séparément)</a:t>
            </a:r>
          </a:p>
        </p:txBody>
      </p:sp>
      <p:sp>
        <p:nvSpPr>
          <p:cNvPr id="22587" name="Text Box 71"/>
          <p:cNvSpPr txBox="1">
            <a:spLocks noChangeArrowheads="1"/>
          </p:cNvSpPr>
          <p:nvPr/>
        </p:nvSpPr>
        <p:spPr bwMode="auto">
          <a:xfrm>
            <a:off x="2625725" y="3214686"/>
            <a:ext cx="1519234" cy="24341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Lésions cutanées </a:t>
            </a:r>
          </a:p>
        </p:txBody>
      </p:sp>
      <p:sp>
        <p:nvSpPr>
          <p:cNvPr id="22588" name="Text Box 72"/>
          <p:cNvSpPr txBox="1">
            <a:spLocks noChangeArrowheads="1"/>
          </p:cNvSpPr>
          <p:nvPr/>
        </p:nvSpPr>
        <p:spPr bwMode="auto">
          <a:xfrm>
            <a:off x="2625725" y="4071942"/>
            <a:ext cx="720725" cy="24341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Ongles </a:t>
            </a:r>
          </a:p>
        </p:txBody>
      </p:sp>
      <p:sp>
        <p:nvSpPr>
          <p:cNvPr id="14440" name="Text Box 75"/>
          <p:cNvSpPr txBox="1">
            <a:spLocks noChangeArrowheads="1"/>
          </p:cNvSpPr>
          <p:nvPr/>
        </p:nvSpPr>
        <p:spPr bwMode="auto">
          <a:xfrm>
            <a:off x="2484438" y="4364038"/>
            <a:ext cx="1944687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300">
                <a:latin typeface="Times New Roman" pitchFamily="18" charset="0"/>
              </a:rPr>
              <a:t>Prélever au niveau de la jonction entre tissu sain et contaminé</a:t>
            </a:r>
          </a:p>
        </p:txBody>
      </p:sp>
      <p:sp>
        <p:nvSpPr>
          <p:cNvPr id="14441" name="Text Box 77"/>
          <p:cNvSpPr txBox="1">
            <a:spLocks noChangeArrowheads="1"/>
          </p:cNvSpPr>
          <p:nvPr/>
        </p:nvSpPr>
        <p:spPr bwMode="auto">
          <a:xfrm>
            <a:off x="4665663" y="3622675"/>
            <a:ext cx="136842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300">
                <a:latin typeface="Times New Roman" pitchFamily="18" charset="0"/>
              </a:rPr>
              <a:t>Blastospores, pseudomycélium, mycélium</a:t>
            </a:r>
          </a:p>
        </p:txBody>
      </p:sp>
      <p:sp>
        <p:nvSpPr>
          <p:cNvPr id="14442" name="Text Box 78"/>
          <p:cNvSpPr txBox="1">
            <a:spLocks noChangeArrowheads="1"/>
          </p:cNvSpPr>
          <p:nvPr/>
        </p:nvSpPr>
        <p:spPr bwMode="auto">
          <a:xfrm>
            <a:off x="4760913" y="2624138"/>
            <a:ext cx="9286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fr-FR" sz="1300">
                <a:latin typeface="Times New Roman" pitchFamily="18" charset="0"/>
              </a:rPr>
              <a:t>Type de parasitisme</a:t>
            </a:r>
          </a:p>
        </p:txBody>
      </p:sp>
      <p:sp>
        <p:nvSpPr>
          <p:cNvPr id="14443" name="Text Box 79"/>
          <p:cNvSpPr txBox="1">
            <a:spLocks noChangeArrowheads="1"/>
          </p:cNvSpPr>
          <p:nvPr/>
        </p:nvSpPr>
        <p:spPr bwMode="auto">
          <a:xfrm>
            <a:off x="4797425" y="1928813"/>
            <a:ext cx="120332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fr-FR" sz="1300">
                <a:latin typeface="Times New Roman" pitchFamily="18" charset="0"/>
              </a:rPr>
              <a:t>Eclaircissement </a:t>
            </a:r>
          </a:p>
        </p:txBody>
      </p:sp>
      <p:sp>
        <p:nvSpPr>
          <p:cNvPr id="14444" name="Text Box 82"/>
          <p:cNvSpPr txBox="1">
            <a:spLocks noChangeArrowheads="1"/>
          </p:cNvSpPr>
          <p:nvPr/>
        </p:nvSpPr>
        <p:spPr bwMode="auto">
          <a:xfrm>
            <a:off x="6630988" y="2854325"/>
            <a:ext cx="16573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300">
                <a:latin typeface="Times New Roman" pitchFamily="18" charset="0"/>
              </a:rPr>
              <a:t>Permet une meilleure fructification </a:t>
            </a:r>
            <a:endParaRPr lang="fr-FR" sz="1300" i="1">
              <a:latin typeface="Times New Roman" pitchFamily="18" charset="0"/>
            </a:endParaRPr>
          </a:p>
        </p:txBody>
      </p:sp>
      <p:sp>
        <p:nvSpPr>
          <p:cNvPr id="14445" name="Text Box 82"/>
          <p:cNvSpPr txBox="1">
            <a:spLocks noChangeArrowheads="1"/>
          </p:cNvSpPr>
          <p:nvPr/>
        </p:nvSpPr>
        <p:spPr bwMode="auto">
          <a:xfrm>
            <a:off x="6497638" y="4359275"/>
            <a:ext cx="18002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300">
                <a:latin typeface="Times New Roman" pitchFamily="18" charset="0"/>
              </a:rPr>
              <a:t>Incubation 20-25°C pendant 3 semaines</a:t>
            </a:r>
            <a:endParaRPr lang="fr-FR" sz="1300" i="1">
              <a:latin typeface="Times New Roman" pitchFamily="18" charset="0"/>
            </a:endParaRPr>
          </a:p>
        </p:txBody>
      </p:sp>
      <p:sp>
        <p:nvSpPr>
          <p:cNvPr id="22606" name="Text Box 55"/>
          <p:cNvSpPr txBox="1">
            <a:spLocks noChangeArrowheads="1"/>
          </p:cNvSpPr>
          <p:nvPr/>
        </p:nvSpPr>
        <p:spPr bwMode="auto">
          <a:xfrm>
            <a:off x="576221" y="1643050"/>
            <a:ext cx="758386" cy="24341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Séjour </a:t>
            </a:r>
          </a:p>
        </p:txBody>
      </p:sp>
      <p:sp>
        <p:nvSpPr>
          <p:cNvPr id="22608" name="Text Box 55"/>
          <p:cNvSpPr txBox="1">
            <a:spLocks noChangeArrowheads="1"/>
          </p:cNvSpPr>
          <p:nvPr/>
        </p:nvSpPr>
        <p:spPr bwMode="auto">
          <a:xfrm>
            <a:off x="576221" y="2508244"/>
            <a:ext cx="1138260" cy="24341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fr-FR" sz="16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Mode de vie</a:t>
            </a:r>
          </a:p>
        </p:txBody>
      </p:sp>
      <p:sp>
        <p:nvSpPr>
          <p:cNvPr id="22610" name="Text Box 55"/>
          <p:cNvSpPr txBox="1">
            <a:spLocks noChangeArrowheads="1"/>
          </p:cNvSpPr>
          <p:nvPr/>
        </p:nvSpPr>
        <p:spPr bwMode="auto">
          <a:xfrm>
            <a:off x="576221" y="3398838"/>
            <a:ext cx="852508" cy="24341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fr-FR" sz="16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Terrain</a:t>
            </a:r>
          </a:p>
        </p:txBody>
      </p:sp>
      <p:sp>
        <p:nvSpPr>
          <p:cNvPr id="22612" name="Text Box 55"/>
          <p:cNvSpPr txBox="1">
            <a:spLocks noChangeArrowheads="1"/>
          </p:cNvSpPr>
          <p:nvPr/>
        </p:nvSpPr>
        <p:spPr bwMode="auto">
          <a:xfrm>
            <a:off x="576221" y="4279900"/>
            <a:ext cx="1066841" cy="249766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fr-FR" sz="16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Traitements </a:t>
            </a:r>
          </a:p>
        </p:txBody>
      </p:sp>
      <p:sp>
        <p:nvSpPr>
          <p:cNvPr id="14458" name="Text Box 76"/>
          <p:cNvSpPr txBox="1">
            <a:spLocks noChangeArrowheads="1"/>
          </p:cNvSpPr>
          <p:nvPr/>
        </p:nvSpPr>
        <p:spPr bwMode="auto">
          <a:xfrm>
            <a:off x="568325" y="1863725"/>
            <a:ext cx="1152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fr-FR" sz="1300">
                <a:latin typeface="Times New Roman" pitchFamily="18" charset="0"/>
              </a:rPr>
              <a:t>Séjour récent hors métropole</a:t>
            </a:r>
          </a:p>
        </p:txBody>
      </p:sp>
      <p:sp>
        <p:nvSpPr>
          <p:cNvPr id="14459" name="Text Box 76"/>
          <p:cNvSpPr txBox="1">
            <a:spLocks noChangeArrowheads="1"/>
          </p:cNvSpPr>
          <p:nvPr/>
        </p:nvSpPr>
        <p:spPr bwMode="auto">
          <a:xfrm>
            <a:off x="414338" y="2789238"/>
            <a:ext cx="1800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fr-FR" sz="1300">
                <a:latin typeface="Times New Roman" pitchFamily="18" charset="0"/>
              </a:rPr>
              <a:t>Animaux de compagnie, profession …</a:t>
            </a:r>
          </a:p>
        </p:txBody>
      </p:sp>
      <p:sp>
        <p:nvSpPr>
          <p:cNvPr id="14460" name="Text Box 76"/>
          <p:cNvSpPr txBox="1">
            <a:spLocks noChangeArrowheads="1"/>
          </p:cNvSpPr>
          <p:nvPr/>
        </p:nvSpPr>
        <p:spPr bwMode="auto">
          <a:xfrm>
            <a:off x="471488" y="3687763"/>
            <a:ext cx="1698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fr-FR" sz="1300">
                <a:latin typeface="Times New Roman" pitchFamily="18" charset="0"/>
              </a:rPr>
              <a:t>Diabètique, transplanté, SIDA …</a:t>
            </a:r>
          </a:p>
        </p:txBody>
      </p:sp>
      <p:sp>
        <p:nvSpPr>
          <p:cNvPr id="14461" name="Text Box 76"/>
          <p:cNvSpPr txBox="1">
            <a:spLocks noChangeArrowheads="1"/>
          </p:cNvSpPr>
          <p:nvPr/>
        </p:nvSpPr>
        <p:spPr bwMode="auto">
          <a:xfrm>
            <a:off x="530225" y="4572000"/>
            <a:ext cx="1368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fr-FR" sz="1300">
                <a:latin typeface="Times New Roman" pitchFamily="18" charset="0"/>
              </a:rPr>
              <a:t>Corticothérapie, antibiothérapie …</a:t>
            </a:r>
          </a:p>
        </p:txBody>
      </p:sp>
      <p:sp>
        <p:nvSpPr>
          <p:cNvPr id="14462" name="Text Box 76"/>
          <p:cNvSpPr txBox="1">
            <a:spLocks noChangeArrowheads="1"/>
          </p:cNvSpPr>
          <p:nvPr/>
        </p:nvSpPr>
        <p:spPr bwMode="auto">
          <a:xfrm>
            <a:off x="2538413" y="1463675"/>
            <a:ext cx="1439862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300">
                <a:latin typeface="Times New Roman" pitchFamily="18" charset="0"/>
              </a:rPr>
              <a:t>Avant tout traitement antifongique</a:t>
            </a:r>
          </a:p>
        </p:txBody>
      </p:sp>
      <p:sp>
        <p:nvSpPr>
          <p:cNvPr id="14463" name="Text Box 70"/>
          <p:cNvSpPr txBox="1">
            <a:spLocks noChangeArrowheads="1"/>
          </p:cNvSpPr>
          <p:nvPr/>
        </p:nvSpPr>
        <p:spPr bwMode="auto">
          <a:xfrm>
            <a:off x="2592388" y="3508375"/>
            <a:ext cx="15843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300">
                <a:latin typeface="Times New Roman" pitchFamily="18" charset="0"/>
              </a:rPr>
              <a:t>Prélever les squames en périphérie de la lésion</a:t>
            </a:r>
          </a:p>
        </p:txBody>
      </p:sp>
      <p:sp>
        <p:nvSpPr>
          <p:cNvPr id="14464" name="Text Box 82"/>
          <p:cNvSpPr txBox="1">
            <a:spLocks noChangeArrowheads="1"/>
          </p:cNvSpPr>
          <p:nvPr/>
        </p:nvSpPr>
        <p:spPr bwMode="auto">
          <a:xfrm>
            <a:off x="6497638" y="4862513"/>
            <a:ext cx="1800225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300">
                <a:latin typeface="Times New Roman" pitchFamily="18" charset="0"/>
              </a:rPr>
              <a:t>Ne pas visser complètement les tubes : atmosphère aérobie</a:t>
            </a:r>
            <a:endParaRPr lang="fr-FR" sz="1300" i="1">
              <a:latin typeface="Times New Roman" pitchFamily="18" charset="0"/>
            </a:endParaRPr>
          </a:p>
        </p:txBody>
      </p:sp>
      <p:cxnSp>
        <p:nvCxnSpPr>
          <p:cNvPr id="77" name="Connecteur droit avec flèche 76"/>
          <p:cNvCxnSpPr/>
          <p:nvPr/>
        </p:nvCxnSpPr>
        <p:spPr>
          <a:xfrm rot="5400000" flipV="1">
            <a:off x="963613" y="1036638"/>
            <a:ext cx="215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>
          <a:xfrm rot="5400000">
            <a:off x="3963988" y="822325"/>
            <a:ext cx="215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1442598" y="268266"/>
            <a:ext cx="5045528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Dermatophytes</a:t>
            </a:r>
            <a:r>
              <a:rPr lang="fr-FR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: diagnostic biologique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125</Words>
  <Application>Microsoft Office PowerPoint</Application>
  <PresentationFormat>Affichage à l'écran (4:3)</PresentationFormat>
  <Paragraphs>33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27</cp:revision>
  <dcterms:created xsi:type="dcterms:W3CDTF">2008-07-22T13:17:44Z</dcterms:created>
  <dcterms:modified xsi:type="dcterms:W3CDTF">2008-07-22T13:52:39Z</dcterms:modified>
</cp:coreProperties>
</file>