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0000"/>
    <a:srgbClr val="627600"/>
    <a:srgbClr val="653511"/>
    <a:srgbClr val="577006"/>
    <a:srgbClr val="1B5125"/>
    <a:srgbClr val="8EBA46"/>
    <a:srgbClr val="5E9505"/>
    <a:srgbClr val="8C710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0758" autoAdjust="0"/>
  </p:normalViewPr>
  <p:slideViewPr>
    <p:cSldViewPr>
      <p:cViewPr>
        <p:scale>
          <a:sx n="66" d="100"/>
          <a:sy n="66" d="100"/>
        </p:scale>
        <p:origin x="-1248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BA219-ABD7-46EC-84AC-3A3D296A6CEC}" type="datetimeFigureOut">
              <a:rPr lang="fr-FR" smtClean="0"/>
              <a:pPr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69B1D-F90C-44C5-9F23-8A8C6386AC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DA1C2-F252-40A6-BF4E-55DF8C2A10CA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0BB0E-A633-4BF0-8F76-909737783AD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B9010-C01A-43EA-A4A0-194464A54B4B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16B46-68E3-4D74-81DC-F6CF304E9C2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0D22D-0A96-4AEB-B5DF-A68C83D2D58E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75D7E-2005-4702-A1D5-283E5D98BC6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17313-0288-4FDE-93A6-5F4E41F9B747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FF160-CEDE-46E2-8D40-4A0DFD774EE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CE43D-87EB-4922-8032-5B5A994E7B60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F173-2490-41B1-A9C1-506518D7EE9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B8CBE-797B-4E95-B539-98EB0486D094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9BA10-A2BD-43F2-A025-488DE557E16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851C8-1459-4670-B3D4-366AC25F85F9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76023-8404-4AC4-A4D5-2DFF0D974C2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0AA15-09F9-40E8-8E8E-66FBE98D9E5C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3EF7C-6879-4CE0-9EE8-C12298235FA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4363E-EE5B-4E8F-830F-B55DCE23EBB8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DC215-19D0-4F72-A41D-29DF313EC1D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44342-85D5-46AF-9DC4-187772294900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3B6E0-51DC-4207-B0CB-3AB42010C93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D9687-5562-418F-B368-2EC282399E41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0C5D7-B339-4A31-A92A-C48CF869E96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CC7EAAB-5EA1-4386-8644-175D24AAEC5B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8AB80B5-4417-4B6A-866E-027B53FE4AE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7"/>
          <p:cNvSpPr>
            <a:spLocks noChangeArrowheads="1"/>
          </p:cNvSpPr>
          <p:nvPr/>
        </p:nvSpPr>
        <p:spPr bwMode="auto">
          <a:xfrm>
            <a:off x="79375" y="549275"/>
            <a:ext cx="9144000" cy="6048375"/>
          </a:xfrm>
          <a:prstGeom prst="rect">
            <a:avLst/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4338" name="ZoneTexte 6"/>
          <p:cNvSpPr txBox="1">
            <a:spLocks noChangeArrowheads="1"/>
          </p:cNvSpPr>
          <p:nvPr/>
        </p:nvSpPr>
        <p:spPr bwMode="auto">
          <a:xfrm>
            <a:off x="5795963" y="3762375"/>
            <a:ext cx="3348037" cy="1739900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b="1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Temps de pousse</a:t>
            </a:r>
            <a:r>
              <a:rPr lang="fr-FR" b="1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24-48H</a:t>
            </a:r>
          </a:p>
          <a:p>
            <a:r>
              <a:rPr lang="fr-FR" b="1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Recto </a:t>
            </a:r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colonies évoluant du blanc au bleu-vert, au vert foncé à gris noirâtre</a:t>
            </a:r>
          </a:p>
          <a:p>
            <a:r>
              <a:rPr lang="fr-FR" b="1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Verso</a:t>
            </a:r>
            <a:r>
              <a:rPr lang="fr-FR" b="1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incolore, jaune, vert, ou brun rouge </a:t>
            </a:r>
          </a:p>
        </p:txBody>
      </p:sp>
      <p:pic>
        <p:nvPicPr>
          <p:cNvPr id="14339" name="Image 22" descr="asp fumi x40 1.png"/>
          <p:cNvPicPr>
            <a:picLocks noChangeAspect="1"/>
          </p:cNvPicPr>
          <p:nvPr/>
        </p:nvPicPr>
        <p:blipFill>
          <a:blip r:embed="rId2"/>
          <a:srcRect t="4959"/>
          <a:stretch>
            <a:fillRect/>
          </a:stretch>
        </p:blipFill>
        <p:spPr bwMode="auto">
          <a:xfrm>
            <a:off x="677863" y="881063"/>
            <a:ext cx="2357437" cy="557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2844772" y="76855"/>
            <a:ext cx="3357586" cy="523220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i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Aspergillus </a:t>
            </a:r>
            <a:r>
              <a:rPr lang="fr-FR" sz="2800" i="1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fumigatus</a:t>
            </a:r>
            <a:endParaRPr lang="fr-FR" sz="2800" i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3" name="ZoneTexte 6"/>
          <p:cNvSpPr txBox="1">
            <a:spLocks noChangeArrowheads="1"/>
          </p:cNvSpPr>
          <p:nvPr/>
        </p:nvSpPr>
        <p:spPr bwMode="auto">
          <a:xfrm>
            <a:off x="3178175" y="4398963"/>
            <a:ext cx="2357438" cy="1190625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300µm</a:t>
            </a:r>
          </a:p>
          <a:p>
            <a:pPr algn="ctr"/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lisse, incolore</a:t>
            </a:r>
          </a:p>
          <a:p>
            <a:pPr algn="ctr"/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Evasement progressif au sommet</a:t>
            </a:r>
          </a:p>
        </p:txBody>
      </p:sp>
      <p:sp>
        <p:nvSpPr>
          <p:cNvPr id="14344" name="ZoneTexte 9"/>
          <p:cNvSpPr txBox="1">
            <a:spLocks noChangeArrowheads="1"/>
          </p:cNvSpPr>
          <p:nvPr/>
        </p:nvSpPr>
        <p:spPr bwMode="auto">
          <a:xfrm>
            <a:off x="3178175" y="1792288"/>
            <a:ext cx="2357438" cy="2014537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 jusqu’à 100µm</a:t>
            </a:r>
          </a:p>
          <a:p>
            <a:pPr>
              <a:buFontTx/>
              <a:buChar char="-"/>
            </a:pP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 Unisériée, en colonne</a:t>
            </a:r>
          </a:p>
          <a:p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- Vésicule hémisphérique</a:t>
            </a:r>
          </a:p>
          <a:p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- Conidies petites (2,5-3µm), </a:t>
            </a:r>
            <a:r>
              <a:rPr lang="fr-FR" dirty="0" err="1" smtClean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globuleuseS</a:t>
            </a:r>
            <a:r>
              <a:rPr lang="fr-FR" dirty="0" smtClean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vertes, </a:t>
            </a:r>
            <a:r>
              <a:rPr lang="fr-FR" dirty="0" err="1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échinulées</a:t>
            </a:r>
            <a:endParaRPr lang="fr-FR" dirty="0">
              <a:solidFill>
                <a:srgbClr val="26743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345" name="Connecteur droit 11"/>
          <p:cNvCxnSpPr>
            <a:cxnSpLocks noChangeShapeType="1"/>
          </p:cNvCxnSpPr>
          <p:nvPr/>
        </p:nvCxnSpPr>
        <p:spPr bwMode="auto">
          <a:xfrm flipH="1" flipV="1">
            <a:off x="249238" y="4381500"/>
            <a:ext cx="1928812" cy="1588"/>
          </a:xfrm>
          <a:prstGeom prst="line">
            <a:avLst/>
          </a:prstGeom>
          <a:noFill/>
          <a:ln w="25400" algn="ctr">
            <a:solidFill>
              <a:srgbClr val="4A7EBB"/>
            </a:solidFill>
            <a:round/>
            <a:headEnd/>
            <a:tailEnd/>
          </a:ln>
        </p:spPr>
      </p:cxnSp>
      <p:cxnSp>
        <p:nvCxnSpPr>
          <p:cNvPr id="14346" name="Connecteur droit 12"/>
          <p:cNvCxnSpPr>
            <a:cxnSpLocks noChangeShapeType="1"/>
          </p:cNvCxnSpPr>
          <p:nvPr/>
        </p:nvCxnSpPr>
        <p:spPr bwMode="auto">
          <a:xfrm flipH="1" flipV="1">
            <a:off x="715963" y="1881188"/>
            <a:ext cx="1389062" cy="1587"/>
          </a:xfrm>
          <a:prstGeom prst="line">
            <a:avLst/>
          </a:prstGeom>
          <a:noFill/>
          <a:ln w="25400" algn="ctr">
            <a:solidFill>
              <a:srgbClr val="4A7EBB"/>
            </a:solidFill>
            <a:round/>
            <a:headEnd/>
            <a:tailEnd/>
          </a:ln>
        </p:spPr>
      </p:cxnSp>
      <p:cxnSp>
        <p:nvCxnSpPr>
          <p:cNvPr id="14347" name="Connecteur droit 14"/>
          <p:cNvCxnSpPr>
            <a:cxnSpLocks noChangeShapeType="1"/>
          </p:cNvCxnSpPr>
          <p:nvPr/>
        </p:nvCxnSpPr>
        <p:spPr bwMode="auto">
          <a:xfrm flipH="1" flipV="1">
            <a:off x="287338" y="1238250"/>
            <a:ext cx="1389062" cy="1588"/>
          </a:xfrm>
          <a:prstGeom prst="line">
            <a:avLst/>
          </a:prstGeom>
          <a:noFill/>
          <a:ln w="25400" algn="ctr">
            <a:solidFill>
              <a:srgbClr val="4A7EBB"/>
            </a:solidFill>
            <a:round/>
            <a:headEnd/>
            <a:tailEnd/>
          </a:ln>
        </p:spPr>
      </p:cxnSp>
      <p:cxnSp>
        <p:nvCxnSpPr>
          <p:cNvPr id="14348" name="Connecteur droit 15"/>
          <p:cNvCxnSpPr>
            <a:cxnSpLocks noChangeShapeType="1"/>
          </p:cNvCxnSpPr>
          <p:nvPr/>
        </p:nvCxnSpPr>
        <p:spPr bwMode="auto">
          <a:xfrm flipH="1" flipV="1">
            <a:off x="358775" y="1544638"/>
            <a:ext cx="1389063" cy="1587"/>
          </a:xfrm>
          <a:prstGeom prst="line">
            <a:avLst/>
          </a:prstGeom>
          <a:noFill/>
          <a:ln w="25400" algn="ctr">
            <a:solidFill>
              <a:srgbClr val="4A7EBB"/>
            </a:solidFill>
            <a:round/>
            <a:headEnd/>
            <a:tailEnd/>
          </a:ln>
        </p:spPr>
      </p:cxnSp>
      <p:sp>
        <p:nvSpPr>
          <p:cNvPr id="18" name="ZoneTexte 17"/>
          <p:cNvSpPr txBox="1">
            <a:spLocks noChangeArrowheads="1"/>
          </p:cNvSpPr>
          <p:nvPr/>
        </p:nvSpPr>
        <p:spPr bwMode="auto">
          <a:xfrm>
            <a:off x="179388" y="4114800"/>
            <a:ext cx="1219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conidiophore</a:t>
            </a:r>
            <a:endParaRPr lang="fr-FR" sz="1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55625" y="1590675"/>
            <a:ext cx="925513" cy="33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vésicule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269875" y="1252538"/>
            <a:ext cx="925513" cy="33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phialides</a:t>
            </a:r>
            <a:endParaRPr lang="fr-FR" sz="1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127000" y="947738"/>
            <a:ext cx="925513" cy="33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conidies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178170" y="3954466"/>
            <a:ext cx="2357454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Conidiophore</a:t>
            </a:r>
            <a:endParaRPr lang="fr-FR" sz="2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178170" y="1357292"/>
            <a:ext cx="2357454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Tête </a:t>
            </a:r>
            <a:r>
              <a:rPr lang="fr-FR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aspergillaire</a:t>
            </a:r>
            <a:endParaRPr lang="fr-FR" sz="2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59" name="Picture 22" descr="Aspergillus fumigatus vert gris boîte"/>
          <p:cNvPicPr>
            <a:picLocks noChangeAspect="1" noChangeArrowheads="1"/>
          </p:cNvPicPr>
          <p:nvPr/>
        </p:nvPicPr>
        <p:blipFill>
          <a:blip r:embed="rId3">
            <a:lum bright="6000" contrast="6000"/>
          </a:blip>
          <a:srcRect/>
          <a:stretch>
            <a:fillRect/>
          </a:stretch>
        </p:blipFill>
        <p:spPr bwMode="auto">
          <a:xfrm>
            <a:off x="5795963" y="1339850"/>
            <a:ext cx="3348037" cy="247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oneTexte 8"/>
          <p:cNvSpPr txBox="1"/>
          <p:nvPr/>
        </p:nvSpPr>
        <p:spPr>
          <a:xfrm>
            <a:off x="5800039" y="881042"/>
            <a:ext cx="3347992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Macroscopie</a:t>
            </a:r>
          </a:p>
        </p:txBody>
      </p:sp>
      <p:sp>
        <p:nvSpPr>
          <p:cNvPr id="23" name="Text Box 28"/>
          <p:cNvSpPr txBox="1">
            <a:spLocks noChangeArrowheads="1"/>
          </p:cNvSpPr>
          <p:nvPr/>
        </p:nvSpPr>
        <p:spPr bwMode="auto">
          <a:xfrm>
            <a:off x="1071538" y="6171540"/>
            <a:ext cx="2089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b="1" dirty="0">
                <a:latin typeface="Times New Roman" pitchFamily="18" charset="0"/>
              </a:rPr>
              <a:t>Hospices civils de Lyon©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76</Words>
  <Application>Microsoft Office PowerPoint</Application>
  <PresentationFormat>Affichage à l'écran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Seloken</dc:creator>
  <cp:lastModifiedBy>Dumas Karine</cp:lastModifiedBy>
  <cp:revision>74</cp:revision>
  <dcterms:created xsi:type="dcterms:W3CDTF">2008-02-20T15:35:49Z</dcterms:created>
  <dcterms:modified xsi:type="dcterms:W3CDTF">2008-07-22T09:31:43Z</dcterms:modified>
</cp:coreProperties>
</file>