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7DD051A-0E89-472B-A7FE-81689917B69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ZoneTexte 83"/>
          <p:cNvSpPr txBox="1"/>
          <p:nvPr/>
        </p:nvSpPr>
        <p:spPr>
          <a:xfrm>
            <a:off x="-357222" y="2895596"/>
            <a:ext cx="1747872" cy="775015"/>
          </a:xfrm>
          <a:prstGeom prst="rect">
            <a:avLst/>
          </a:prstGeom>
          <a:solidFill>
            <a:srgbClr val="E6FBD1"/>
          </a:solidFill>
        </p:spPr>
        <p:txBody>
          <a:bodyPr wrap="square" lIns="18000" tIns="18000" rIns="18000" bIns="18000" rtlCol="0"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ARN monocaténaire en 2 exemplaires</a:t>
            </a:r>
          </a:p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9 gènes : </a:t>
            </a:r>
            <a:r>
              <a:rPr lang="fr-FR" sz="1200" i="1" dirty="0" smtClean="0">
                <a:latin typeface="Times New Roman" pitchFamily="18" charset="0"/>
                <a:cs typeface="Times New Roman" pitchFamily="18" charset="0"/>
              </a:rPr>
              <a:t>gag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err="1" smtClean="0">
                <a:latin typeface="Times New Roman" pitchFamily="18" charset="0"/>
                <a:cs typeface="Times New Roman" pitchFamily="18" charset="0"/>
              </a:rPr>
              <a:t>pol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err="1" smtClean="0">
                <a:latin typeface="Times New Roman" pitchFamily="18" charset="0"/>
                <a:cs typeface="Times New Roman" pitchFamily="18" charset="0"/>
              </a:rPr>
              <a:t>env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smtClean="0">
                <a:latin typeface="Times New Roman" pitchFamily="18" charset="0"/>
                <a:cs typeface="Times New Roman" pitchFamily="18" charset="0"/>
              </a:rPr>
              <a:t>tat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err="1" smtClean="0">
                <a:latin typeface="Times New Roman" pitchFamily="18" charset="0"/>
                <a:cs typeface="Times New Roman" pitchFamily="18" charset="0"/>
              </a:rPr>
              <a:t>rev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smtClean="0">
                <a:latin typeface="Times New Roman" pitchFamily="18" charset="0"/>
                <a:cs typeface="Times New Roman" pitchFamily="18" charset="0"/>
              </a:rPr>
              <a:t>nef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smtClean="0">
                <a:latin typeface="Times New Roman" pitchFamily="18" charset="0"/>
                <a:cs typeface="Times New Roman" pitchFamily="18" charset="0"/>
              </a:rPr>
              <a:t>vif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err="1" smtClean="0">
                <a:latin typeface="Times New Roman" pitchFamily="18" charset="0"/>
                <a:cs typeface="Times New Roman" pitchFamily="18" charset="0"/>
              </a:rPr>
              <a:t>vpr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200" i="1" dirty="0" err="1" smtClean="0">
                <a:latin typeface="Times New Roman" pitchFamily="18" charset="0"/>
                <a:cs typeface="Times New Roman" pitchFamily="18" charset="0"/>
              </a:rPr>
              <a:t>vpu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sz="1200" i="1" dirty="0" err="1" smtClean="0">
                <a:latin typeface="Times New Roman" pitchFamily="18" charset="0"/>
                <a:cs typeface="Times New Roman" pitchFamily="18" charset="0"/>
              </a:rPr>
              <a:t>vpx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1504488" y="1071546"/>
            <a:ext cx="4000528" cy="4000528"/>
          </a:xfrm>
          <a:prstGeom prst="ellipse">
            <a:avLst/>
          </a:prstGeom>
          <a:solidFill>
            <a:srgbClr val="4A16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1754521" y="1321579"/>
            <a:ext cx="3500462" cy="350046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CA84D6"/>
              </a:gs>
              <a:gs pos="100000">
                <a:srgbClr val="4A1650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2075992" y="1661806"/>
            <a:ext cx="2857520" cy="282000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2286119" y="1853177"/>
            <a:ext cx="2437266" cy="2437266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28000">
                <a:srgbClr val="255997"/>
              </a:gs>
              <a:gs pos="100000">
                <a:schemeClr val="tx2">
                  <a:lumMod val="75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orme libre 13"/>
          <p:cNvSpPr/>
          <p:nvPr/>
        </p:nvSpPr>
        <p:spPr>
          <a:xfrm>
            <a:off x="2742612" y="1848822"/>
            <a:ext cx="1499120" cy="2298670"/>
          </a:xfrm>
          <a:custGeom>
            <a:avLst/>
            <a:gdLst>
              <a:gd name="connsiteX0" fmla="*/ 0 w 1385878"/>
              <a:gd name="connsiteY0" fmla="*/ 2155810 h 2155810"/>
              <a:gd name="connsiteX1" fmla="*/ 346470 w 1385878"/>
              <a:gd name="connsiteY1" fmla="*/ 0 h 2155810"/>
              <a:gd name="connsiteX2" fmla="*/ 1039409 w 1385878"/>
              <a:gd name="connsiteY2" fmla="*/ 0 h 2155810"/>
              <a:gd name="connsiteX3" fmla="*/ 1385878 w 1385878"/>
              <a:gd name="connsiteY3" fmla="*/ 2155810 h 2155810"/>
              <a:gd name="connsiteX4" fmla="*/ 0 w 1385878"/>
              <a:gd name="connsiteY4" fmla="*/ 2155810 h 2155810"/>
              <a:gd name="connsiteX0" fmla="*/ 0 w 1385878"/>
              <a:gd name="connsiteY0" fmla="*/ 2234547 h 2234547"/>
              <a:gd name="connsiteX1" fmla="*/ 346470 w 1385878"/>
              <a:gd name="connsiteY1" fmla="*/ 78737 h 2234547"/>
              <a:gd name="connsiteX2" fmla="*/ 1039409 w 1385878"/>
              <a:gd name="connsiteY2" fmla="*/ 78737 h 2234547"/>
              <a:gd name="connsiteX3" fmla="*/ 1385878 w 1385878"/>
              <a:gd name="connsiteY3" fmla="*/ 2234547 h 2234547"/>
              <a:gd name="connsiteX4" fmla="*/ 0 w 1385878"/>
              <a:gd name="connsiteY4" fmla="*/ 2234547 h 2234547"/>
              <a:gd name="connsiteX0" fmla="*/ 0 w 1385878"/>
              <a:gd name="connsiteY0" fmla="*/ 2234547 h 2234547"/>
              <a:gd name="connsiteX1" fmla="*/ 346470 w 1385878"/>
              <a:gd name="connsiteY1" fmla="*/ 78737 h 2234547"/>
              <a:gd name="connsiteX2" fmla="*/ 1039409 w 1385878"/>
              <a:gd name="connsiteY2" fmla="*/ 78737 h 2234547"/>
              <a:gd name="connsiteX3" fmla="*/ 1385878 w 1385878"/>
              <a:gd name="connsiteY3" fmla="*/ 2234547 h 2234547"/>
              <a:gd name="connsiteX4" fmla="*/ 0 w 1385878"/>
              <a:gd name="connsiteY4" fmla="*/ 2234547 h 2234547"/>
              <a:gd name="connsiteX0" fmla="*/ 59603 w 1445481"/>
              <a:gd name="connsiteY0" fmla="*/ 2234547 h 2234547"/>
              <a:gd name="connsiteX1" fmla="*/ 406073 w 1445481"/>
              <a:gd name="connsiteY1" fmla="*/ 78737 h 2234547"/>
              <a:gd name="connsiteX2" fmla="*/ 1099012 w 1445481"/>
              <a:gd name="connsiteY2" fmla="*/ 78737 h 2234547"/>
              <a:gd name="connsiteX3" fmla="*/ 1445481 w 1445481"/>
              <a:gd name="connsiteY3" fmla="*/ 2234547 h 2234547"/>
              <a:gd name="connsiteX4" fmla="*/ 59603 w 1445481"/>
              <a:gd name="connsiteY4" fmla="*/ 2234547 h 2234547"/>
              <a:gd name="connsiteX0" fmla="*/ 59603 w 1445481"/>
              <a:gd name="connsiteY0" fmla="*/ 2234547 h 2234547"/>
              <a:gd name="connsiteX1" fmla="*/ 406073 w 1445481"/>
              <a:gd name="connsiteY1" fmla="*/ 78737 h 2234547"/>
              <a:gd name="connsiteX2" fmla="*/ 1099012 w 1445481"/>
              <a:gd name="connsiteY2" fmla="*/ 78737 h 2234547"/>
              <a:gd name="connsiteX3" fmla="*/ 1445481 w 1445481"/>
              <a:gd name="connsiteY3" fmla="*/ 2234547 h 2234547"/>
              <a:gd name="connsiteX4" fmla="*/ 59603 w 1445481"/>
              <a:gd name="connsiteY4" fmla="*/ 2234547 h 2234547"/>
              <a:gd name="connsiteX0" fmla="*/ 59603 w 1445481"/>
              <a:gd name="connsiteY0" fmla="*/ 2191673 h 2191673"/>
              <a:gd name="connsiteX1" fmla="*/ 406073 w 1445481"/>
              <a:gd name="connsiteY1" fmla="*/ 35863 h 2191673"/>
              <a:gd name="connsiteX2" fmla="*/ 1099012 w 1445481"/>
              <a:gd name="connsiteY2" fmla="*/ 35863 h 2191673"/>
              <a:gd name="connsiteX3" fmla="*/ 1445481 w 1445481"/>
              <a:gd name="connsiteY3" fmla="*/ 2191673 h 2191673"/>
              <a:gd name="connsiteX4" fmla="*/ 59603 w 1445481"/>
              <a:gd name="connsiteY4" fmla="*/ 2191673 h 2191673"/>
              <a:gd name="connsiteX0" fmla="*/ 59603 w 1445481"/>
              <a:gd name="connsiteY0" fmla="*/ 2223914 h 2223914"/>
              <a:gd name="connsiteX1" fmla="*/ 406073 w 1445481"/>
              <a:gd name="connsiteY1" fmla="*/ 68104 h 2223914"/>
              <a:gd name="connsiteX2" fmla="*/ 1099012 w 1445481"/>
              <a:gd name="connsiteY2" fmla="*/ 68104 h 2223914"/>
              <a:gd name="connsiteX3" fmla="*/ 1445481 w 1445481"/>
              <a:gd name="connsiteY3" fmla="*/ 2223914 h 2223914"/>
              <a:gd name="connsiteX4" fmla="*/ 59603 w 1445481"/>
              <a:gd name="connsiteY4" fmla="*/ 2223914 h 2223914"/>
              <a:gd name="connsiteX0" fmla="*/ 59603 w 1445481"/>
              <a:gd name="connsiteY0" fmla="*/ 2223914 h 2223914"/>
              <a:gd name="connsiteX1" fmla="*/ 406073 w 1445481"/>
              <a:gd name="connsiteY1" fmla="*/ 68104 h 2223914"/>
              <a:gd name="connsiteX2" fmla="*/ 1099012 w 1445481"/>
              <a:gd name="connsiteY2" fmla="*/ 68104 h 2223914"/>
              <a:gd name="connsiteX3" fmla="*/ 1445481 w 1445481"/>
              <a:gd name="connsiteY3" fmla="*/ 2223914 h 2223914"/>
              <a:gd name="connsiteX4" fmla="*/ 59603 w 1445481"/>
              <a:gd name="connsiteY4" fmla="*/ 2223914 h 2223914"/>
              <a:gd name="connsiteX0" fmla="*/ 59603 w 1511080"/>
              <a:gd name="connsiteY0" fmla="*/ 2223914 h 2223914"/>
              <a:gd name="connsiteX1" fmla="*/ 406073 w 1511080"/>
              <a:gd name="connsiteY1" fmla="*/ 68104 h 2223914"/>
              <a:gd name="connsiteX2" fmla="*/ 1099012 w 1511080"/>
              <a:gd name="connsiteY2" fmla="*/ 68104 h 2223914"/>
              <a:gd name="connsiteX3" fmla="*/ 1445481 w 1511080"/>
              <a:gd name="connsiteY3" fmla="*/ 2223914 h 2223914"/>
              <a:gd name="connsiteX4" fmla="*/ 59603 w 1511080"/>
              <a:gd name="connsiteY4" fmla="*/ 2223914 h 2223914"/>
              <a:gd name="connsiteX0" fmla="*/ 59603 w 1499120"/>
              <a:gd name="connsiteY0" fmla="*/ 2223914 h 2223914"/>
              <a:gd name="connsiteX1" fmla="*/ 406073 w 1499120"/>
              <a:gd name="connsiteY1" fmla="*/ 68104 h 2223914"/>
              <a:gd name="connsiteX2" fmla="*/ 1099012 w 1499120"/>
              <a:gd name="connsiteY2" fmla="*/ 68104 h 2223914"/>
              <a:gd name="connsiteX3" fmla="*/ 1445481 w 1499120"/>
              <a:gd name="connsiteY3" fmla="*/ 2223914 h 2223914"/>
              <a:gd name="connsiteX4" fmla="*/ 59603 w 1499120"/>
              <a:gd name="connsiteY4" fmla="*/ 2223914 h 2223914"/>
              <a:gd name="connsiteX0" fmla="*/ 59603 w 1499120"/>
              <a:gd name="connsiteY0" fmla="*/ 2223914 h 2298670"/>
              <a:gd name="connsiteX1" fmla="*/ 406073 w 1499120"/>
              <a:gd name="connsiteY1" fmla="*/ 68104 h 2298670"/>
              <a:gd name="connsiteX2" fmla="*/ 1099012 w 1499120"/>
              <a:gd name="connsiteY2" fmla="*/ 68104 h 2298670"/>
              <a:gd name="connsiteX3" fmla="*/ 1445481 w 1499120"/>
              <a:gd name="connsiteY3" fmla="*/ 2223914 h 2298670"/>
              <a:gd name="connsiteX4" fmla="*/ 59603 w 1499120"/>
              <a:gd name="connsiteY4" fmla="*/ 2223914 h 2298670"/>
              <a:gd name="connsiteX0" fmla="*/ 59603 w 1499120"/>
              <a:gd name="connsiteY0" fmla="*/ 2223914 h 2298670"/>
              <a:gd name="connsiteX1" fmla="*/ 406073 w 1499120"/>
              <a:gd name="connsiteY1" fmla="*/ 68104 h 2298670"/>
              <a:gd name="connsiteX2" fmla="*/ 1099012 w 1499120"/>
              <a:gd name="connsiteY2" fmla="*/ 68104 h 2298670"/>
              <a:gd name="connsiteX3" fmla="*/ 1445481 w 1499120"/>
              <a:gd name="connsiteY3" fmla="*/ 2223914 h 2298670"/>
              <a:gd name="connsiteX4" fmla="*/ 59603 w 1499120"/>
              <a:gd name="connsiteY4" fmla="*/ 2223914 h 2298670"/>
              <a:gd name="connsiteX0" fmla="*/ 59603 w 1499120"/>
              <a:gd name="connsiteY0" fmla="*/ 2223914 h 2298670"/>
              <a:gd name="connsiteX1" fmla="*/ 406073 w 1499120"/>
              <a:gd name="connsiteY1" fmla="*/ 68104 h 2298670"/>
              <a:gd name="connsiteX2" fmla="*/ 1099012 w 1499120"/>
              <a:gd name="connsiteY2" fmla="*/ 68104 h 2298670"/>
              <a:gd name="connsiteX3" fmla="*/ 1445481 w 1499120"/>
              <a:gd name="connsiteY3" fmla="*/ 2223914 h 2298670"/>
              <a:gd name="connsiteX4" fmla="*/ 59603 w 1499120"/>
              <a:gd name="connsiteY4" fmla="*/ 2223914 h 2298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9120" h="2298670">
                <a:moveTo>
                  <a:pt x="59603" y="2223914"/>
                </a:moveTo>
                <a:cubicBezTo>
                  <a:pt x="0" y="2092428"/>
                  <a:pt x="326159" y="210566"/>
                  <a:pt x="406073" y="68104"/>
                </a:cubicBezTo>
                <a:cubicBezTo>
                  <a:pt x="570284" y="32241"/>
                  <a:pt x="964397" y="0"/>
                  <a:pt x="1099012" y="68104"/>
                </a:cubicBezTo>
                <a:cubicBezTo>
                  <a:pt x="1166328" y="184976"/>
                  <a:pt x="1499120" y="2132296"/>
                  <a:pt x="1445481" y="2223914"/>
                </a:cubicBezTo>
                <a:cubicBezTo>
                  <a:pt x="1375935" y="2298670"/>
                  <a:pt x="172702" y="2270090"/>
                  <a:pt x="59603" y="2223914"/>
                </a:cubicBezTo>
                <a:close/>
              </a:path>
            </a:pathLst>
          </a:custGeom>
          <a:solidFill>
            <a:srgbClr val="AA8A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rapèze 18"/>
          <p:cNvSpPr/>
          <p:nvPr/>
        </p:nvSpPr>
        <p:spPr>
          <a:xfrm>
            <a:off x="2950667" y="2070913"/>
            <a:ext cx="1088905" cy="1847837"/>
          </a:xfrm>
          <a:prstGeom prst="trapezoid">
            <a:avLst/>
          </a:prstGeom>
          <a:solidFill>
            <a:srgbClr val="AA8A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77"/>
          <p:cNvGrpSpPr/>
          <p:nvPr/>
        </p:nvGrpSpPr>
        <p:grpSpPr>
          <a:xfrm rot="18813393" flipV="1">
            <a:off x="3072459" y="3317545"/>
            <a:ext cx="694171" cy="496800"/>
            <a:chOff x="1614253" y="3203205"/>
            <a:chExt cx="694171" cy="496730"/>
          </a:xfrm>
        </p:grpSpPr>
        <p:sp>
          <p:nvSpPr>
            <p:cNvPr id="21" name="Forme libre 20"/>
            <p:cNvSpPr/>
            <p:nvPr/>
          </p:nvSpPr>
          <p:spPr>
            <a:xfrm>
              <a:off x="1716312" y="3216166"/>
              <a:ext cx="488731" cy="457200"/>
            </a:xfrm>
            <a:custGeom>
              <a:avLst/>
              <a:gdLst>
                <a:gd name="connsiteX0" fmla="*/ 0 w 488731"/>
                <a:gd name="connsiteY0" fmla="*/ 0 h 457200"/>
                <a:gd name="connsiteX1" fmla="*/ 409904 w 488731"/>
                <a:gd name="connsiteY1" fmla="*/ 110358 h 457200"/>
                <a:gd name="connsiteX2" fmla="*/ 94594 w 488731"/>
                <a:gd name="connsiteY2" fmla="*/ 315310 h 457200"/>
                <a:gd name="connsiteX3" fmla="*/ 488731 w 488731"/>
                <a:gd name="connsiteY3" fmla="*/ 457200 h 45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731" h="457200">
                  <a:moveTo>
                    <a:pt x="0" y="0"/>
                  </a:moveTo>
                  <a:cubicBezTo>
                    <a:pt x="197069" y="28903"/>
                    <a:pt x="394138" y="57806"/>
                    <a:pt x="409904" y="110358"/>
                  </a:cubicBezTo>
                  <a:cubicBezTo>
                    <a:pt x="425670" y="162910"/>
                    <a:pt x="81456" y="257503"/>
                    <a:pt x="94594" y="315310"/>
                  </a:cubicBezTo>
                  <a:cubicBezTo>
                    <a:pt x="107732" y="373117"/>
                    <a:pt x="298231" y="415158"/>
                    <a:pt x="488731" y="457200"/>
                  </a:cubicBezTo>
                </a:path>
              </a:pathLst>
            </a:custGeom>
            <a:ln w="44450">
              <a:solidFill>
                <a:srgbClr val="A0F80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Forme libre 21"/>
            <p:cNvSpPr/>
            <p:nvPr/>
          </p:nvSpPr>
          <p:spPr>
            <a:xfrm>
              <a:off x="1614253" y="3203205"/>
              <a:ext cx="694171" cy="496730"/>
            </a:xfrm>
            <a:custGeom>
              <a:avLst/>
              <a:gdLst>
                <a:gd name="connsiteX0" fmla="*/ 0 w 488731"/>
                <a:gd name="connsiteY0" fmla="*/ 0 h 457200"/>
                <a:gd name="connsiteX1" fmla="*/ 409904 w 488731"/>
                <a:gd name="connsiteY1" fmla="*/ 110358 h 457200"/>
                <a:gd name="connsiteX2" fmla="*/ 94594 w 488731"/>
                <a:gd name="connsiteY2" fmla="*/ 315310 h 457200"/>
                <a:gd name="connsiteX3" fmla="*/ 488731 w 488731"/>
                <a:gd name="connsiteY3" fmla="*/ 457200 h 457200"/>
                <a:gd name="connsiteX0" fmla="*/ 0 w 593194"/>
                <a:gd name="connsiteY0" fmla="*/ 0 h 474291"/>
                <a:gd name="connsiteX1" fmla="*/ 514367 w 593194"/>
                <a:gd name="connsiteY1" fmla="*/ 127449 h 474291"/>
                <a:gd name="connsiteX2" fmla="*/ 199057 w 593194"/>
                <a:gd name="connsiteY2" fmla="*/ 332401 h 474291"/>
                <a:gd name="connsiteX3" fmla="*/ 593194 w 593194"/>
                <a:gd name="connsiteY3" fmla="*/ 474291 h 474291"/>
                <a:gd name="connsiteX0" fmla="*/ 0 w 694171"/>
                <a:gd name="connsiteY0" fmla="*/ 0 h 496730"/>
                <a:gd name="connsiteX1" fmla="*/ 514367 w 694171"/>
                <a:gd name="connsiteY1" fmla="*/ 127449 h 496730"/>
                <a:gd name="connsiteX2" fmla="*/ 199057 w 694171"/>
                <a:gd name="connsiteY2" fmla="*/ 332401 h 496730"/>
                <a:gd name="connsiteX3" fmla="*/ 694171 w 694171"/>
                <a:gd name="connsiteY3" fmla="*/ 496730 h 496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94171" h="496730">
                  <a:moveTo>
                    <a:pt x="0" y="0"/>
                  </a:moveTo>
                  <a:cubicBezTo>
                    <a:pt x="197069" y="28903"/>
                    <a:pt x="481191" y="72049"/>
                    <a:pt x="514367" y="127449"/>
                  </a:cubicBezTo>
                  <a:cubicBezTo>
                    <a:pt x="547543" y="182849"/>
                    <a:pt x="169090" y="270854"/>
                    <a:pt x="199057" y="332401"/>
                  </a:cubicBezTo>
                  <a:cubicBezTo>
                    <a:pt x="229024" y="393948"/>
                    <a:pt x="503671" y="454688"/>
                    <a:pt x="694171" y="496730"/>
                  </a:cubicBezTo>
                </a:path>
              </a:pathLst>
            </a:custGeom>
            <a:ln>
              <a:solidFill>
                <a:srgbClr val="A0F80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Forme libre 22"/>
          <p:cNvSpPr/>
          <p:nvPr/>
        </p:nvSpPr>
        <p:spPr>
          <a:xfrm rot="1423320">
            <a:off x="3269798" y="2370391"/>
            <a:ext cx="488731" cy="457200"/>
          </a:xfrm>
          <a:custGeom>
            <a:avLst/>
            <a:gdLst>
              <a:gd name="connsiteX0" fmla="*/ 0 w 488731"/>
              <a:gd name="connsiteY0" fmla="*/ 0 h 457200"/>
              <a:gd name="connsiteX1" fmla="*/ 409904 w 488731"/>
              <a:gd name="connsiteY1" fmla="*/ 110358 h 457200"/>
              <a:gd name="connsiteX2" fmla="*/ 94594 w 488731"/>
              <a:gd name="connsiteY2" fmla="*/ 315310 h 457200"/>
              <a:gd name="connsiteX3" fmla="*/ 488731 w 488731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731" h="457200">
                <a:moveTo>
                  <a:pt x="0" y="0"/>
                </a:moveTo>
                <a:cubicBezTo>
                  <a:pt x="197069" y="28903"/>
                  <a:pt x="394138" y="57806"/>
                  <a:pt x="409904" y="110358"/>
                </a:cubicBezTo>
                <a:cubicBezTo>
                  <a:pt x="425670" y="162910"/>
                  <a:pt x="81456" y="257503"/>
                  <a:pt x="94594" y="315310"/>
                </a:cubicBezTo>
                <a:cubicBezTo>
                  <a:pt x="107732" y="373117"/>
                  <a:pt x="298231" y="415158"/>
                  <a:pt x="488731" y="457200"/>
                </a:cubicBezTo>
              </a:path>
            </a:pathLst>
          </a:custGeom>
          <a:ln w="44450">
            <a:solidFill>
              <a:srgbClr val="A0F80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libre 23"/>
          <p:cNvSpPr/>
          <p:nvPr/>
        </p:nvSpPr>
        <p:spPr>
          <a:xfrm rot="1423320">
            <a:off x="3146684" y="2357430"/>
            <a:ext cx="694171" cy="496730"/>
          </a:xfrm>
          <a:custGeom>
            <a:avLst/>
            <a:gdLst>
              <a:gd name="connsiteX0" fmla="*/ 0 w 488731"/>
              <a:gd name="connsiteY0" fmla="*/ 0 h 457200"/>
              <a:gd name="connsiteX1" fmla="*/ 409904 w 488731"/>
              <a:gd name="connsiteY1" fmla="*/ 110358 h 457200"/>
              <a:gd name="connsiteX2" fmla="*/ 94594 w 488731"/>
              <a:gd name="connsiteY2" fmla="*/ 315310 h 457200"/>
              <a:gd name="connsiteX3" fmla="*/ 488731 w 488731"/>
              <a:gd name="connsiteY3" fmla="*/ 457200 h 457200"/>
              <a:gd name="connsiteX0" fmla="*/ 0 w 593194"/>
              <a:gd name="connsiteY0" fmla="*/ 0 h 474291"/>
              <a:gd name="connsiteX1" fmla="*/ 514367 w 593194"/>
              <a:gd name="connsiteY1" fmla="*/ 127449 h 474291"/>
              <a:gd name="connsiteX2" fmla="*/ 199057 w 593194"/>
              <a:gd name="connsiteY2" fmla="*/ 332401 h 474291"/>
              <a:gd name="connsiteX3" fmla="*/ 593194 w 593194"/>
              <a:gd name="connsiteY3" fmla="*/ 474291 h 474291"/>
              <a:gd name="connsiteX0" fmla="*/ 0 w 694171"/>
              <a:gd name="connsiteY0" fmla="*/ 0 h 496730"/>
              <a:gd name="connsiteX1" fmla="*/ 514367 w 694171"/>
              <a:gd name="connsiteY1" fmla="*/ 127449 h 496730"/>
              <a:gd name="connsiteX2" fmla="*/ 199057 w 694171"/>
              <a:gd name="connsiteY2" fmla="*/ 332401 h 496730"/>
              <a:gd name="connsiteX3" fmla="*/ 694171 w 694171"/>
              <a:gd name="connsiteY3" fmla="*/ 496730 h 496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4171" h="496730">
                <a:moveTo>
                  <a:pt x="0" y="0"/>
                </a:moveTo>
                <a:cubicBezTo>
                  <a:pt x="197069" y="28903"/>
                  <a:pt x="481191" y="72049"/>
                  <a:pt x="514367" y="127449"/>
                </a:cubicBezTo>
                <a:cubicBezTo>
                  <a:pt x="547543" y="182849"/>
                  <a:pt x="169090" y="270854"/>
                  <a:pt x="199057" y="332401"/>
                </a:cubicBezTo>
                <a:cubicBezTo>
                  <a:pt x="229024" y="393948"/>
                  <a:pt x="503671" y="454688"/>
                  <a:pt x="694171" y="496730"/>
                </a:cubicBezTo>
              </a:path>
            </a:pathLst>
          </a:custGeom>
          <a:ln w="9525">
            <a:solidFill>
              <a:srgbClr val="A0F80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26"/>
          <p:cNvGrpSpPr/>
          <p:nvPr/>
        </p:nvGrpSpPr>
        <p:grpSpPr>
          <a:xfrm>
            <a:off x="3249460" y="808234"/>
            <a:ext cx="505766" cy="537844"/>
            <a:chOff x="1744972" y="808234"/>
            <a:chExt cx="505766" cy="537844"/>
          </a:xfrm>
        </p:grpSpPr>
        <p:sp>
          <p:nvSpPr>
            <p:cNvPr id="25" name="Ellipse 24"/>
            <p:cNvSpPr/>
            <p:nvPr/>
          </p:nvSpPr>
          <p:spPr>
            <a:xfrm>
              <a:off x="1928794" y="1031420"/>
              <a:ext cx="142876" cy="314658"/>
            </a:xfrm>
            <a:prstGeom prst="ellipse">
              <a:avLst/>
            </a:prstGeom>
            <a:solidFill>
              <a:srgbClr val="BE42A6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Ellipse 25"/>
            <p:cNvSpPr/>
            <p:nvPr/>
          </p:nvSpPr>
          <p:spPr>
            <a:xfrm rot="16200000">
              <a:off x="1883029" y="670177"/>
              <a:ext cx="229652" cy="505766"/>
            </a:xfrm>
            <a:prstGeom prst="ellipse">
              <a:avLst/>
            </a:prstGeom>
            <a:solidFill>
              <a:srgbClr val="C0006E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27"/>
          <p:cNvGrpSpPr/>
          <p:nvPr/>
        </p:nvGrpSpPr>
        <p:grpSpPr>
          <a:xfrm rot="10800000">
            <a:off x="3290406" y="4810072"/>
            <a:ext cx="505766" cy="537844"/>
            <a:chOff x="1744972" y="808234"/>
            <a:chExt cx="505766" cy="537844"/>
          </a:xfrm>
        </p:grpSpPr>
        <p:sp>
          <p:nvSpPr>
            <p:cNvPr id="29" name="Ellipse 28"/>
            <p:cNvSpPr/>
            <p:nvPr/>
          </p:nvSpPr>
          <p:spPr>
            <a:xfrm>
              <a:off x="1928794" y="1031420"/>
              <a:ext cx="142876" cy="314658"/>
            </a:xfrm>
            <a:prstGeom prst="ellipse">
              <a:avLst/>
            </a:prstGeom>
            <a:solidFill>
              <a:srgbClr val="BE42A6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Ellipse 29"/>
            <p:cNvSpPr/>
            <p:nvPr/>
          </p:nvSpPr>
          <p:spPr>
            <a:xfrm rot="16200000">
              <a:off x="1883029" y="670177"/>
              <a:ext cx="229652" cy="505766"/>
            </a:xfrm>
            <a:prstGeom prst="ellipse">
              <a:avLst/>
            </a:prstGeom>
            <a:solidFill>
              <a:srgbClr val="C0006E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" name="Groupe 33"/>
          <p:cNvGrpSpPr/>
          <p:nvPr/>
        </p:nvGrpSpPr>
        <p:grpSpPr>
          <a:xfrm rot="-7200000">
            <a:off x="1575517" y="3942560"/>
            <a:ext cx="505766" cy="537844"/>
            <a:chOff x="1744972" y="808234"/>
            <a:chExt cx="505766" cy="537844"/>
          </a:xfrm>
        </p:grpSpPr>
        <p:sp>
          <p:nvSpPr>
            <p:cNvPr id="35" name="Ellipse 34"/>
            <p:cNvSpPr/>
            <p:nvPr/>
          </p:nvSpPr>
          <p:spPr>
            <a:xfrm>
              <a:off x="1928794" y="1031420"/>
              <a:ext cx="142876" cy="314658"/>
            </a:xfrm>
            <a:prstGeom prst="ellipse">
              <a:avLst/>
            </a:prstGeom>
            <a:solidFill>
              <a:srgbClr val="BE42A6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Ellipse 35"/>
            <p:cNvSpPr/>
            <p:nvPr/>
          </p:nvSpPr>
          <p:spPr>
            <a:xfrm rot="16200000">
              <a:off x="1883029" y="670177"/>
              <a:ext cx="229652" cy="505766"/>
            </a:xfrm>
            <a:prstGeom prst="ellipse">
              <a:avLst/>
            </a:prstGeom>
            <a:solidFill>
              <a:srgbClr val="C0006E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" name="Groupe 36"/>
          <p:cNvGrpSpPr/>
          <p:nvPr/>
        </p:nvGrpSpPr>
        <p:grpSpPr>
          <a:xfrm rot="-3600000">
            <a:off x="1479508" y="1862153"/>
            <a:ext cx="505766" cy="537844"/>
            <a:chOff x="1744972" y="808234"/>
            <a:chExt cx="505766" cy="537844"/>
          </a:xfrm>
        </p:grpSpPr>
        <p:sp>
          <p:nvSpPr>
            <p:cNvPr id="38" name="Ellipse 37"/>
            <p:cNvSpPr/>
            <p:nvPr/>
          </p:nvSpPr>
          <p:spPr>
            <a:xfrm>
              <a:off x="1928794" y="1031420"/>
              <a:ext cx="142876" cy="314658"/>
            </a:xfrm>
            <a:prstGeom prst="ellipse">
              <a:avLst/>
            </a:prstGeom>
            <a:solidFill>
              <a:srgbClr val="BE42A6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Ellipse 38"/>
            <p:cNvSpPr/>
            <p:nvPr/>
          </p:nvSpPr>
          <p:spPr>
            <a:xfrm rot="16200000">
              <a:off x="1883029" y="670177"/>
              <a:ext cx="229652" cy="505766"/>
            </a:xfrm>
            <a:prstGeom prst="ellipse">
              <a:avLst/>
            </a:prstGeom>
            <a:solidFill>
              <a:srgbClr val="C0006E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" name="Groupe 39"/>
          <p:cNvGrpSpPr/>
          <p:nvPr/>
        </p:nvGrpSpPr>
        <p:grpSpPr>
          <a:xfrm rot="3600000">
            <a:off x="5039932" y="1870468"/>
            <a:ext cx="505766" cy="537844"/>
            <a:chOff x="1744972" y="808234"/>
            <a:chExt cx="505766" cy="537844"/>
          </a:xfrm>
        </p:grpSpPr>
        <p:sp>
          <p:nvSpPr>
            <p:cNvPr id="41" name="Ellipse 40"/>
            <p:cNvSpPr/>
            <p:nvPr/>
          </p:nvSpPr>
          <p:spPr>
            <a:xfrm>
              <a:off x="1928794" y="1031420"/>
              <a:ext cx="142876" cy="314658"/>
            </a:xfrm>
            <a:prstGeom prst="ellipse">
              <a:avLst/>
            </a:prstGeom>
            <a:solidFill>
              <a:srgbClr val="BE42A6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Ellipse 41"/>
            <p:cNvSpPr/>
            <p:nvPr/>
          </p:nvSpPr>
          <p:spPr>
            <a:xfrm rot="16200000">
              <a:off x="1883029" y="670177"/>
              <a:ext cx="229652" cy="505766"/>
            </a:xfrm>
            <a:prstGeom prst="ellipse">
              <a:avLst/>
            </a:prstGeom>
            <a:solidFill>
              <a:srgbClr val="C0006E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" name="Groupe 42"/>
          <p:cNvGrpSpPr/>
          <p:nvPr/>
        </p:nvGrpSpPr>
        <p:grpSpPr>
          <a:xfrm rot="7200000">
            <a:off x="4897056" y="3942169"/>
            <a:ext cx="505766" cy="537844"/>
            <a:chOff x="1744972" y="808234"/>
            <a:chExt cx="505766" cy="537844"/>
          </a:xfrm>
        </p:grpSpPr>
        <p:sp>
          <p:nvSpPr>
            <p:cNvPr id="44" name="Ellipse 43"/>
            <p:cNvSpPr/>
            <p:nvPr/>
          </p:nvSpPr>
          <p:spPr>
            <a:xfrm>
              <a:off x="1928794" y="1031420"/>
              <a:ext cx="142876" cy="314658"/>
            </a:xfrm>
            <a:prstGeom prst="ellipse">
              <a:avLst/>
            </a:prstGeom>
            <a:solidFill>
              <a:srgbClr val="BE42A6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Ellipse 44"/>
            <p:cNvSpPr/>
            <p:nvPr/>
          </p:nvSpPr>
          <p:spPr>
            <a:xfrm rot="16200000">
              <a:off x="1883029" y="670177"/>
              <a:ext cx="229652" cy="505766"/>
            </a:xfrm>
            <a:prstGeom prst="ellipse">
              <a:avLst/>
            </a:prstGeom>
            <a:solidFill>
              <a:srgbClr val="C0006E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8" name="Ellipse 47"/>
          <p:cNvSpPr/>
          <p:nvPr/>
        </p:nvSpPr>
        <p:spPr>
          <a:xfrm>
            <a:off x="2576026" y="2857496"/>
            <a:ext cx="142876" cy="14287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4076224" y="2357430"/>
            <a:ext cx="142876" cy="14287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4219100" y="3214686"/>
            <a:ext cx="142876" cy="14287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Ellipse 50"/>
          <p:cNvSpPr/>
          <p:nvPr/>
        </p:nvSpPr>
        <p:spPr>
          <a:xfrm>
            <a:off x="2576026" y="3429000"/>
            <a:ext cx="142876" cy="14287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Ellipse 52"/>
          <p:cNvSpPr/>
          <p:nvPr/>
        </p:nvSpPr>
        <p:spPr>
          <a:xfrm>
            <a:off x="3183155" y="2714620"/>
            <a:ext cx="142876" cy="142876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Ellipse 53"/>
          <p:cNvSpPr/>
          <p:nvPr/>
        </p:nvSpPr>
        <p:spPr>
          <a:xfrm>
            <a:off x="3076092" y="3357562"/>
            <a:ext cx="142876" cy="142876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Ellipse 54"/>
          <p:cNvSpPr/>
          <p:nvPr/>
        </p:nvSpPr>
        <p:spPr>
          <a:xfrm>
            <a:off x="3695096" y="3071810"/>
            <a:ext cx="142876" cy="142876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Ellipse 55"/>
          <p:cNvSpPr/>
          <p:nvPr/>
        </p:nvSpPr>
        <p:spPr>
          <a:xfrm>
            <a:off x="3576158" y="2177992"/>
            <a:ext cx="108000" cy="108000"/>
          </a:xfrm>
          <a:prstGeom prst="ellipse">
            <a:avLst/>
          </a:prstGeom>
          <a:solidFill>
            <a:srgbClr val="D965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Ellipse 56"/>
          <p:cNvSpPr/>
          <p:nvPr/>
        </p:nvSpPr>
        <p:spPr>
          <a:xfrm>
            <a:off x="3290406" y="3035248"/>
            <a:ext cx="108000" cy="108000"/>
          </a:xfrm>
          <a:prstGeom prst="ellipse">
            <a:avLst/>
          </a:prstGeom>
          <a:solidFill>
            <a:srgbClr val="D965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Ellipse 57"/>
          <p:cNvSpPr/>
          <p:nvPr/>
        </p:nvSpPr>
        <p:spPr>
          <a:xfrm>
            <a:off x="3747609" y="3464625"/>
            <a:ext cx="108000" cy="108000"/>
          </a:xfrm>
          <a:prstGeom prst="ellipse">
            <a:avLst/>
          </a:prstGeom>
          <a:solidFill>
            <a:srgbClr val="D965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9" name="Ellipse 58"/>
          <p:cNvSpPr/>
          <p:nvPr/>
        </p:nvSpPr>
        <p:spPr>
          <a:xfrm>
            <a:off x="3042754" y="3786190"/>
            <a:ext cx="108000" cy="108000"/>
          </a:xfrm>
          <a:prstGeom prst="ellipse">
            <a:avLst/>
          </a:prstGeom>
          <a:solidFill>
            <a:srgbClr val="D965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1" name="Connecteur droit 60"/>
          <p:cNvCxnSpPr/>
          <p:nvPr/>
        </p:nvCxnSpPr>
        <p:spPr>
          <a:xfrm>
            <a:off x="3771422" y="928670"/>
            <a:ext cx="2988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3591422" y="1212833"/>
            <a:ext cx="3168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3807422" y="1785926"/>
            <a:ext cx="2952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>
            <a:off x="4239422" y="2428868"/>
            <a:ext cx="2520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>
            <a:off x="3915422" y="2786058"/>
            <a:ext cx="2844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3843422" y="3143248"/>
            <a:ext cx="2916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>
            <a:off x="3843422" y="3524188"/>
            <a:ext cx="2916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ZoneTexte 67"/>
          <p:cNvSpPr txBox="1"/>
          <p:nvPr/>
        </p:nvSpPr>
        <p:spPr>
          <a:xfrm>
            <a:off x="6733718" y="726231"/>
            <a:ext cx="7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 120</a:t>
            </a:r>
            <a:endParaRPr lang="fr-FR" sz="1600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6733718" y="1006869"/>
            <a:ext cx="6912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 41</a:t>
            </a:r>
            <a:endParaRPr lang="fr-FR" sz="1600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6733718" y="1590248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Matrice protéique (</a:t>
            </a:r>
            <a:r>
              <a:rPr lang="fr-FR" sz="1600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p17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ZoneTexte 70"/>
          <p:cNvSpPr txBox="1"/>
          <p:nvPr/>
        </p:nvSpPr>
        <p:spPr>
          <a:xfrm>
            <a:off x="6733718" y="2233378"/>
            <a:ext cx="13789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Protéase (p12)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6733718" y="2595080"/>
            <a:ext cx="21431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Capside (</a:t>
            </a:r>
            <a:r>
              <a:rPr lang="fr-FR" sz="1600" dirty="0" smtClean="0">
                <a:solidFill>
                  <a:srgbClr val="D98121"/>
                </a:solidFill>
                <a:latin typeface="Times New Roman" pitchFamily="18" charset="0"/>
                <a:cs typeface="Times New Roman" pitchFamily="18" charset="0"/>
              </a:rPr>
              <a:t>p24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ZoneTexte 72"/>
          <p:cNvSpPr txBox="1"/>
          <p:nvPr/>
        </p:nvSpPr>
        <p:spPr>
          <a:xfrm>
            <a:off x="6733718" y="2947570"/>
            <a:ext cx="2857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Transcriptase inverse (</a:t>
            </a:r>
            <a:r>
              <a:rPr lang="fr-FR" sz="16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p68/p52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6733718" y="3324287"/>
            <a:ext cx="1428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Intégrase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sz="1600" dirty="0" smtClean="0">
                <a:solidFill>
                  <a:srgbClr val="5C8E26"/>
                </a:solidFill>
                <a:latin typeface="Times New Roman" pitchFamily="18" charset="0"/>
                <a:cs typeface="Times New Roman" pitchFamily="18" charset="0"/>
              </a:rPr>
              <a:t>p32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Accolade fermante 75"/>
          <p:cNvSpPr/>
          <p:nvPr/>
        </p:nvSpPr>
        <p:spPr>
          <a:xfrm>
            <a:off x="7460156" y="797670"/>
            <a:ext cx="142876" cy="500066"/>
          </a:xfrm>
          <a:prstGeom prst="rightBrace">
            <a:avLst>
              <a:gd name="adj1" fmla="val 36493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849B"/>
              </a:solidFill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7662412" y="868206"/>
            <a:ext cx="793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solidFill>
                  <a:srgbClr val="31849B"/>
                </a:solidFill>
                <a:latin typeface="Times New Roman" pitchFamily="18" charset="0"/>
                <a:cs typeface="Times New Roman" pitchFamily="18" charset="0"/>
              </a:rPr>
              <a:t>Gp 160</a:t>
            </a:r>
            <a:endParaRPr lang="fr-FR" sz="1600" dirty="0">
              <a:solidFill>
                <a:srgbClr val="31849B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Connecteur droit 59"/>
          <p:cNvCxnSpPr/>
          <p:nvPr/>
        </p:nvCxnSpPr>
        <p:spPr>
          <a:xfrm>
            <a:off x="3483422" y="3852326"/>
            <a:ext cx="3276000" cy="158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ZoneTexte 74"/>
          <p:cNvSpPr txBox="1"/>
          <p:nvPr/>
        </p:nvSpPr>
        <p:spPr>
          <a:xfrm>
            <a:off x="6733718" y="3661950"/>
            <a:ext cx="2571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Nucléocapside (p6/p7)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9" name="Connecteur droit 78"/>
          <p:cNvCxnSpPr/>
          <p:nvPr/>
        </p:nvCxnSpPr>
        <p:spPr>
          <a:xfrm rot="10800000">
            <a:off x="1142976" y="1071546"/>
            <a:ext cx="1500198" cy="285752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ZoneTexte 81"/>
          <p:cNvSpPr txBox="1"/>
          <p:nvPr/>
        </p:nvSpPr>
        <p:spPr>
          <a:xfrm>
            <a:off x="142876" y="1109646"/>
            <a:ext cx="1714480" cy="221018"/>
          </a:xfrm>
          <a:prstGeom prst="rect">
            <a:avLst/>
          </a:prstGeom>
          <a:solidFill>
            <a:srgbClr val="E2D1EF"/>
          </a:solidFill>
        </p:spPr>
        <p:txBody>
          <a:bodyPr wrap="square" lIns="18000" tIns="18000" rIns="18000" bIns="18000" rtlCol="0"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Bicouche phospholipidique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-48" y="2571744"/>
            <a:ext cx="1071570" cy="338554"/>
          </a:xfrm>
          <a:prstGeom prst="rect">
            <a:avLst/>
          </a:prstGeom>
          <a:solidFill>
            <a:srgbClr val="C5F59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Génome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Connecteur droit 84"/>
          <p:cNvCxnSpPr>
            <a:stCxn id="22" idx="3"/>
            <a:endCxn id="83" idx="3"/>
          </p:cNvCxnSpPr>
          <p:nvPr/>
        </p:nvCxnSpPr>
        <p:spPr>
          <a:xfrm rot="16200000" flipV="1">
            <a:off x="2073996" y="1738547"/>
            <a:ext cx="402228" cy="2407175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ZoneTexte 80"/>
          <p:cNvSpPr txBox="1"/>
          <p:nvPr/>
        </p:nvSpPr>
        <p:spPr>
          <a:xfrm>
            <a:off x="428596" y="785794"/>
            <a:ext cx="1071570" cy="338554"/>
          </a:xfrm>
          <a:prstGeom prst="rect">
            <a:avLst/>
          </a:prstGeom>
          <a:solidFill>
            <a:srgbClr val="CBA3D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460046"/>
                </a:solidFill>
                <a:latin typeface="Times New Roman" pitchFamily="18" charset="0"/>
                <a:cs typeface="Times New Roman" pitchFamily="18" charset="0"/>
              </a:rPr>
              <a:t>Enveloppe</a:t>
            </a:r>
            <a:endParaRPr lang="fr-FR" sz="1600" dirty="0">
              <a:solidFill>
                <a:srgbClr val="46004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63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52</cp:revision>
  <dcterms:created xsi:type="dcterms:W3CDTF">2008-07-23T07:21:36Z</dcterms:created>
  <dcterms:modified xsi:type="dcterms:W3CDTF">2008-07-23T09:40:51Z</dcterms:modified>
</cp:coreProperties>
</file>